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58" r:id="rId2"/>
    <p:sldId id="319" r:id="rId3"/>
    <p:sldId id="377" r:id="rId4"/>
    <p:sldId id="378" r:id="rId5"/>
    <p:sldId id="387" r:id="rId6"/>
    <p:sldId id="380" r:id="rId7"/>
    <p:sldId id="395" r:id="rId8"/>
    <p:sldId id="381" r:id="rId9"/>
    <p:sldId id="406" r:id="rId10"/>
    <p:sldId id="405" r:id="rId11"/>
    <p:sldId id="396" r:id="rId12"/>
    <p:sldId id="390" r:id="rId13"/>
    <p:sldId id="398" r:id="rId14"/>
    <p:sldId id="391" r:id="rId15"/>
    <p:sldId id="394" r:id="rId16"/>
    <p:sldId id="407" r:id="rId17"/>
    <p:sldId id="393" r:id="rId18"/>
    <p:sldId id="392" r:id="rId19"/>
    <p:sldId id="33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86081" autoAdjust="0"/>
  </p:normalViewPr>
  <p:slideViewPr>
    <p:cSldViewPr>
      <p:cViewPr>
        <p:scale>
          <a:sx n="90" d="100"/>
          <a:sy n="90" d="100"/>
        </p:scale>
        <p:origin x="-65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4C471-DC33-4D8A-83CD-70C7BA70CA6F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9BC191AA-11F9-4920-A901-2DA1D309C1EE}">
      <dgm:prSet phldrT="[Texte]"/>
      <dgm:spPr/>
      <dgm:t>
        <a:bodyPr/>
        <a:lstStyle/>
        <a:p>
          <a:r>
            <a:rPr lang="fr-FR" noProof="0" dirty="0" smtClean="0"/>
            <a:t>évaluation du contexte</a:t>
          </a:r>
          <a:endParaRPr lang="fr-FR" noProof="0" dirty="0"/>
        </a:p>
      </dgm:t>
    </dgm:pt>
    <dgm:pt modelId="{1E5DDC57-04FF-4108-AA70-BB4E8C1EF65F}" type="parTrans" cxnId="{3187D1C1-51D7-437B-A3A7-4CB242F5F3FD}">
      <dgm:prSet/>
      <dgm:spPr/>
      <dgm:t>
        <a:bodyPr/>
        <a:lstStyle/>
        <a:p>
          <a:endParaRPr lang="fr-FR"/>
        </a:p>
      </dgm:t>
    </dgm:pt>
    <dgm:pt modelId="{96B198A6-E0E8-4854-9667-910D34AA3074}" type="sibTrans" cxnId="{3187D1C1-51D7-437B-A3A7-4CB242F5F3FD}">
      <dgm:prSet/>
      <dgm:spPr/>
      <dgm:t>
        <a:bodyPr/>
        <a:lstStyle/>
        <a:p>
          <a:endParaRPr lang="fr-FR"/>
        </a:p>
      </dgm:t>
    </dgm:pt>
    <dgm:pt modelId="{58D0990D-0AF8-4212-A5ED-41608C8AFDC0}">
      <dgm:prSet phldrT="[Texte]"/>
      <dgm:spPr/>
      <dgm:t>
        <a:bodyPr/>
        <a:lstStyle/>
        <a:p>
          <a:r>
            <a:rPr lang="fr-FR" noProof="0" dirty="0" smtClean="0"/>
            <a:t>définition d’une stratégie de réponse</a:t>
          </a:r>
          <a:endParaRPr lang="fr-FR" noProof="0" dirty="0"/>
        </a:p>
      </dgm:t>
    </dgm:pt>
    <dgm:pt modelId="{72DC1BB8-97D5-48EB-AF2A-30A31DE4EAFF}" type="parTrans" cxnId="{B1256947-E930-4E22-BE5F-312252221106}">
      <dgm:prSet/>
      <dgm:spPr/>
      <dgm:t>
        <a:bodyPr/>
        <a:lstStyle/>
        <a:p>
          <a:endParaRPr lang="fr-FR"/>
        </a:p>
      </dgm:t>
    </dgm:pt>
    <dgm:pt modelId="{C977191D-0DC7-4981-8EB9-DD2829D917B5}" type="sibTrans" cxnId="{B1256947-E930-4E22-BE5F-312252221106}">
      <dgm:prSet/>
      <dgm:spPr/>
      <dgm:t>
        <a:bodyPr/>
        <a:lstStyle/>
        <a:p>
          <a:endParaRPr lang="fr-FR"/>
        </a:p>
      </dgm:t>
    </dgm:pt>
    <dgm:pt modelId="{973A3834-A3E5-423A-84A7-D522539995BB}">
      <dgm:prSet phldrT="[Texte]"/>
      <dgm:spPr/>
      <dgm:t>
        <a:bodyPr/>
        <a:lstStyle/>
        <a:p>
          <a:r>
            <a:rPr lang="fr-FR" noProof="0" dirty="0" smtClean="0"/>
            <a:t>déploiement des contre-mesures (patchs)</a:t>
          </a:r>
          <a:endParaRPr lang="fr-FR" noProof="0" dirty="0"/>
        </a:p>
      </dgm:t>
    </dgm:pt>
    <dgm:pt modelId="{AFCFE184-E9E5-43F0-A994-48CEB8AB3DC6}" type="parTrans" cxnId="{17E2D35B-302D-45ED-AF66-869C8F11B104}">
      <dgm:prSet/>
      <dgm:spPr/>
      <dgm:t>
        <a:bodyPr/>
        <a:lstStyle/>
        <a:p>
          <a:endParaRPr lang="fr-FR"/>
        </a:p>
      </dgm:t>
    </dgm:pt>
    <dgm:pt modelId="{00360D37-BD3B-4BA6-8F22-9C83AE8B0D11}" type="sibTrans" cxnId="{17E2D35B-302D-45ED-AF66-869C8F11B104}">
      <dgm:prSet/>
      <dgm:spPr/>
      <dgm:t>
        <a:bodyPr/>
        <a:lstStyle/>
        <a:p>
          <a:endParaRPr lang="fr-FR"/>
        </a:p>
      </dgm:t>
    </dgm:pt>
    <dgm:pt modelId="{C7E258D2-C0E4-464F-879A-D316D07B6B70}">
      <dgm:prSet phldrT="[Texte]"/>
      <dgm:spPr/>
      <dgm:t>
        <a:bodyPr/>
        <a:lstStyle/>
        <a:p>
          <a:r>
            <a:rPr lang="fr-FR" noProof="0" dirty="0" smtClean="0"/>
            <a:t>renouvellement des clefs et certificats</a:t>
          </a:r>
          <a:endParaRPr lang="fr-FR" noProof="0" dirty="0"/>
        </a:p>
      </dgm:t>
    </dgm:pt>
    <dgm:pt modelId="{A3A65310-DC71-493F-8022-07C61AFA1C5B}" type="parTrans" cxnId="{7E841B37-7EB2-41C0-8785-3F236F213CA8}">
      <dgm:prSet/>
      <dgm:spPr/>
      <dgm:t>
        <a:bodyPr/>
        <a:lstStyle/>
        <a:p>
          <a:endParaRPr lang="fr-FR"/>
        </a:p>
      </dgm:t>
    </dgm:pt>
    <dgm:pt modelId="{CA8BD442-AA5D-4B19-98CE-AC9583DADFFD}" type="sibTrans" cxnId="{7E841B37-7EB2-41C0-8785-3F236F213CA8}">
      <dgm:prSet/>
      <dgm:spPr/>
      <dgm:t>
        <a:bodyPr/>
        <a:lstStyle/>
        <a:p>
          <a:endParaRPr lang="fr-FR"/>
        </a:p>
      </dgm:t>
    </dgm:pt>
    <dgm:pt modelId="{73174DA2-DB7F-4D4F-900D-0B6D92FF9046}">
      <dgm:prSet phldrT="[Texte]"/>
      <dgm:spPr/>
      <dgm:t>
        <a:bodyPr/>
        <a:lstStyle/>
        <a:p>
          <a:r>
            <a:rPr lang="fr-FR" noProof="0" dirty="0" smtClean="0"/>
            <a:t>changement des mots de passe</a:t>
          </a:r>
          <a:endParaRPr lang="fr-FR" noProof="0" dirty="0"/>
        </a:p>
      </dgm:t>
    </dgm:pt>
    <dgm:pt modelId="{87A5DD69-8579-4B36-862E-43134A86D814}" type="parTrans" cxnId="{392A78E1-2544-44FB-911C-BDFF11F2ADE1}">
      <dgm:prSet/>
      <dgm:spPr/>
      <dgm:t>
        <a:bodyPr/>
        <a:lstStyle/>
        <a:p>
          <a:endParaRPr lang="fr-FR"/>
        </a:p>
      </dgm:t>
    </dgm:pt>
    <dgm:pt modelId="{9D6803B1-8F4E-4A21-88AC-FD40519DA756}" type="sibTrans" cxnId="{392A78E1-2544-44FB-911C-BDFF11F2ADE1}">
      <dgm:prSet/>
      <dgm:spPr/>
      <dgm:t>
        <a:bodyPr/>
        <a:lstStyle/>
        <a:p>
          <a:endParaRPr lang="fr-FR"/>
        </a:p>
      </dgm:t>
    </dgm:pt>
    <dgm:pt modelId="{E4FB4158-3721-4BB3-B0ED-2921CEA46280}">
      <dgm:prSet phldrT="[Texte]"/>
      <dgm:spPr/>
      <dgm:t>
        <a:bodyPr/>
        <a:lstStyle/>
        <a:p>
          <a:r>
            <a:rPr lang="fr-FR" noProof="0" dirty="0" smtClean="0"/>
            <a:t>identification des systèmes impactés</a:t>
          </a:r>
          <a:endParaRPr lang="fr-FR" noProof="0" dirty="0"/>
        </a:p>
      </dgm:t>
    </dgm:pt>
    <dgm:pt modelId="{A79709ED-8B0E-49F5-ACCF-C4D99A7371FF}" type="parTrans" cxnId="{5916375E-EDE6-4E76-9A5E-B7D629F88520}">
      <dgm:prSet/>
      <dgm:spPr/>
      <dgm:t>
        <a:bodyPr/>
        <a:lstStyle/>
        <a:p>
          <a:endParaRPr lang="fr-FR"/>
        </a:p>
      </dgm:t>
    </dgm:pt>
    <dgm:pt modelId="{153D4A96-7E61-4FC6-886B-9D23DA3E06E2}" type="sibTrans" cxnId="{5916375E-EDE6-4E76-9A5E-B7D629F88520}">
      <dgm:prSet/>
      <dgm:spPr/>
      <dgm:t>
        <a:bodyPr/>
        <a:lstStyle/>
        <a:p>
          <a:endParaRPr lang="fr-FR"/>
        </a:p>
      </dgm:t>
    </dgm:pt>
    <dgm:pt modelId="{9E21C6DD-A1D1-4E0E-9F98-865D797BB459}" type="pres">
      <dgm:prSet presAssocID="{13D4C471-DC33-4D8A-83CD-70C7BA70CA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548DD893-7182-441C-81A6-1A72C8E23417}" type="pres">
      <dgm:prSet presAssocID="{13D4C471-DC33-4D8A-83CD-70C7BA70CA6F}" presName="Name1" presStyleCnt="0"/>
      <dgm:spPr/>
    </dgm:pt>
    <dgm:pt modelId="{57F1CC03-E14B-48CE-B64A-F9FAC9A669F1}" type="pres">
      <dgm:prSet presAssocID="{13D4C471-DC33-4D8A-83CD-70C7BA70CA6F}" presName="cycle" presStyleCnt="0"/>
      <dgm:spPr/>
    </dgm:pt>
    <dgm:pt modelId="{67430917-6463-46FF-812E-C8B7DD65294A}" type="pres">
      <dgm:prSet presAssocID="{13D4C471-DC33-4D8A-83CD-70C7BA70CA6F}" presName="srcNode" presStyleLbl="node1" presStyleIdx="0" presStyleCnt="6"/>
      <dgm:spPr/>
    </dgm:pt>
    <dgm:pt modelId="{554EFC43-39E8-4233-812C-E2408AEC9453}" type="pres">
      <dgm:prSet presAssocID="{13D4C471-DC33-4D8A-83CD-70C7BA70CA6F}" presName="conn" presStyleLbl="parChTrans1D2" presStyleIdx="0" presStyleCnt="1"/>
      <dgm:spPr/>
      <dgm:t>
        <a:bodyPr/>
        <a:lstStyle/>
        <a:p>
          <a:endParaRPr lang="fr-FR"/>
        </a:p>
      </dgm:t>
    </dgm:pt>
    <dgm:pt modelId="{034BF9FF-D737-4DEB-BE4C-73553DFCB4A5}" type="pres">
      <dgm:prSet presAssocID="{13D4C471-DC33-4D8A-83CD-70C7BA70CA6F}" presName="extraNode" presStyleLbl="node1" presStyleIdx="0" presStyleCnt="6"/>
      <dgm:spPr/>
    </dgm:pt>
    <dgm:pt modelId="{6A462E9F-6EF5-48B6-9EF9-B8D695756FDD}" type="pres">
      <dgm:prSet presAssocID="{13D4C471-DC33-4D8A-83CD-70C7BA70CA6F}" presName="dstNode" presStyleLbl="node1" presStyleIdx="0" presStyleCnt="6"/>
      <dgm:spPr/>
    </dgm:pt>
    <dgm:pt modelId="{2CD6D83B-B4B2-4CF0-8D50-D33E88B4EC4D}" type="pres">
      <dgm:prSet presAssocID="{9BC191AA-11F9-4920-A901-2DA1D309C1E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0C221D-3602-4C1C-8D3A-57F39B6F0709}" type="pres">
      <dgm:prSet presAssocID="{9BC191AA-11F9-4920-A901-2DA1D309C1EE}" presName="accent_1" presStyleCnt="0"/>
      <dgm:spPr/>
    </dgm:pt>
    <dgm:pt modelId="{39A93E71-2504-4D6A-A7D7-82C60314A327}" type="pres">
      <dgm:prSet presAssocID="{9BC191AA-11F9-4920-A901-2DA1D309C1EE}" presName="accentRepeatNode" presStyleLbl="solidFgAcc1" presStyleIdx="0" presStyleCnt="6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B9087F87-42AB-4D51-A219-09DED92F6237}" type="pres">
      <dgm:prSet presAssocID="{E4FB4158-3721-4BB3-B0ED-2921CEA4628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1EB173-65CA-4530-85D7-0C38B65B0E61}" type="pres">
      <dgm:prSet presAssocID="{E4FB4158-3721-4BB3-B0ED-2921CEA46280}" presName="accent_2" presStyleCnt="0"/>
      <dgm:spPr/>
    </dgm:pt>
    <dgm:pt modelId="{E18D993F-EA26-4B6E-B172-B6374E463A84}" type="pres">
      <dgm:prSet presAssocID="{E4FB4158-3721-4BB3-B0ED-2921CEA46280}" presName="accentRepeatNode" presStyleLbl="solidFgAcc1" presStyleIdx="1" presStyleCnt="6"/>
      <dgm:spPr/>
    </dgm:pt>
    <dgm:pt modelId="{32842B7B-A1A8-4E77-9084-F078EE403638}" type="pres">
      <dgm:prSet presAssocID="{58D0990D-0AF8-4212-A5ED-41608C8AFDC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EFE185-8693-4966-83DA-89D1F967226C}" type="pres">
      <dgm:prSet presAssocID="{58D0990D-0AF8-4212-A5ED-41608C8AFDC0}" presName="accent_3" presStyleCnt="0"/>
      <dgm:spPr/>
    </dgm:pt>
    <dgm:pt modelId="{69C4D573-3E83-40CE-9BDE-BCD6755BDA96}" type="pres">
      <dgm:prSet presAssocID="{58D0990D-0AF8-4212-A5ED-41608C8AFDC0}" presName="accentRepeatNode" presStyleLbl="solidFgAcc1" presStyleIdx="2" presStyleCnt="6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F939215B-3A7E-44DF-B180-87342BE8E421}" type="pres">
      <dgm:prSet presAssocID="{973A3834-A3E5-423A-84A7-D522539995B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5D086-8ACD-4873-8127-7BD7FB17BAFD}" type="pres">
      <dgm:prSet presAssocID="{973A3834-A3E5-423A-84A7-D522539995BB}" presName="accent_4" presStyleCnt="0"/>
      <dgm:spPr/>
    </dgm:pt>
    <dgm:pt modelId="{FC90E474-0400-4BC0-B0D2-49DA20EA935B}" type="pres">
      <dgm:prSet presAssocID="{973A3834-A3E5-423A-84A7-D522539995BB}" presName="accentRepeatNode" presStyleLbl="solidFgAcc1" presStyleIdx="3" presStyleCnt="6"/>
      <dgm:spPr>
        <a:solidFill>
          <a:schemeClr val="accent1"/>
        </a:solidFill>
      </dgm:spPr>
      <dgm:t>
        <a:bodyPr/>
        <a:lstStyle/>
        <a:p>
          <a:endParaRPr lang="fr-FR"/>
        </a:p>
      </dgm:t>
    </dgm:pt>
    <dgm:pt modelId="{828F1772-44C4-4C52-B492-E83135726A1A}" type="pres">
      <dgm:prSet presAssocID="{C7E258D2-C0E4-464F-879A-D316D07B6B7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712C9F-5F13-42AE-97EE-CD4D6600A651}" type="pres">
      <dgm:prSet presAssocID="{C7E258D2-C0E4-464F-879A-D316D07B6B70}" presName="accent_5" presStyleCnt="0"/>
      <dgm:spPr/>
    </dgm:pt>
    <dgm:pt modelId="{D16C89D2-257A-46C1-8FEF-4ACBBBB82593}" type="pres">
      <dgm:prSet presAssocID="{C7E258D2-C0E4-464F-879A-D316D07B6B70}" presName="accentRepeatNode" presStyleLbl="solidFgAcc1" presStyleIdx="4" presStyleCnt="6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F3ECA7A8-01B1-4F84-B33B-7406902584C5}" type="pres">
      <dgm:prSet presAssocID="{73174DA2-DB7F-4D4F-900D-0B6D92FF904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57749A-4BC5-4445-9655-A01B879122BE}" type="pres">
      <dgm:prSet presAssocID="{73174DA2-DB7F-4D4F-900D-0B6D92FF9046}" presName="accent_6" presStyleCnt="0"/>
      <dgm:spPr/>
    </dgm:pt>
    <dgm:pt modelId="{F9681AC6-3312-4307-9B64-2FC4A7C8891B}" type="pres">
      <dgm:prSet presAssocID="{73174DA2-DB7F-4D4F-900D-0B6D92FF9046}" presName="accentRepeatNode" presStyleLbl="solidFgAcc1" presStyleIdx="5" presStyleCnt="6"/>
      <dgm:spPr/>
    </dgm:pt>
  </dgm:ptLst>
  <dgm:cxnLst>
    <dgm:cxn modelId="{3187D1C1-51D7-437B-A3A7-4CB242F5F3FD}" srcId="{13D4C471-DC33-4D8A-83CD-70C7BA70CA6F}" destId="{9BC191AA-11F9-4920-A901-2DA1D309C1EE}" srcOrd="0" destOrd="0" parTransId="{1E5DDC57-04FF-4108-AA70-BB4E8C1EF65F}" sibTransId="{96B198A6-E0E8-4854-9667-910D34AA3074}"/>
    <dgm:cxn modelId="{392A78E1-2544-44FB-911C-BDFF11F2ADE1}" srcId="{13D4C471-DC33-4D8A-83CD-70C7BA70CA6F}" destId="{73174DA2-DB7F-4D4F-900D-0B6D92FF9046}" srcOrd="5" destOrd="0" parTransId="{87A5DD69-8579-4B36-862E-43134A86D814}" sibTransId="{9D6803B1-8F4E-4A21-88AC-FD40519DA756}"/>
    <dgm:cxn modelId="{396CE755-136F-4BDA-8B53-F731E2FCD532}" type="presOf" srcId="{73174DA2-DB7F-4D4F-900D-0B6D92FF9046}" destId="{F3ECA7A8-01B1-4F84-B33B-7406902584C5}" srcOrd="0" destOrd="0" presId="urn:microsoft.com/office/officeart/2008/layout/VerticalCurvedList"/>
    <dgm:cxn modelId="{B8996F59-8A64-4314-AF35-3FB3FCB983DE}" type="presOf" srcId="{13D4C471-DC33-4D8A-83CD-70C7BA70CA6F}" destId="{9E21C6DD-A1D1-4E0E-9F98-865D797BB459}" srcOrd="0" destOrd="0" presId="urn:microsoft.com/office/officeart/2008/layout/VerticalCurvedList"/>
    <dgm:cxn modelId="{5916375E-EDE6-4E76-9A5E-B7D629F88520}" srcId="{13D4C471-DC33-4D8A-83CD-70C7BA70CA6F}" destId="{E4FB4158-3721-4BB3-B0ED-2921CEA46280}" srcOrd="1" destOrd="0" parTransId="{A79709ED-8B0E-49F5-ACCF-C4D99A7371FF}" sibTransId="{153D4A96-7E61-4FC6-886B-9D23DA3E06E2}"/>
    <dgm:cxn modelId="{17E2D35B-302D-45ED-AF66-869C8F11B104}" srcId="{13D4C471-DC33-4D8A-83CD-70C7BA70CA6F}" destId="{973A3834-A3E5-423A-84A7-D522539995BB}" srcOrd="3" destOrd="0" parTransId="{AFCFE184-E9E5-43F0-A994-48CEB8AB3DC6}" sibTransId="{00360D37-BD3B-4BA6-8F22-9C83AE8B0D11}"/>
    <dgm:cxn modelId="{4F4BB6FF-2D42-47EB-9E60-A6D93EB2BEF0}" type="presOf" srcId="{58D0990D-0AF8-4212-A5ED-41608C8AFDC0}" destId="{32842B7B-A1A8-4E77-9084-F078EE403638}" srcOrd="0" destOrd="0" presId="urn:microsoft.com/office/officeart/2008/layout/VerticalCurvedList"/>
    <dgm:cxn modelId="{7E841B37-7EB2-41C0-8785-3F236F213CA8}" srcId="{13D4C471-DC33-4D8A-83CD-70C7BA70CA6F}" destId="{C7E258D2-C0E4-464F-879A-D316D07B6B70}" srcOrd="4" destOrd="0" parTransId="{A3A65310-DC71-493F-8022-07C61AFA1C5B}" sibTransId="{CA8BD442-AA5D-4B19-98CE-AC9583DADFFD}"/>
    <dgm:cxn modelId="{8DB5F51E-AF69-406D-B46F-2D9B77A30B6E}" type="presOf" srcId="{973A3834-A3E5-423A-84A7-D522539995BB}" destId="{F939215B-3A7E-44DF-B180-87342BE8E421}" srcOrd="0" destOrd="0" presId="urn:microsoft.com/office/officeart/2008/layout/VerticalCurvedList"/>
    <dgm:cxn modelId="{B9065CFD-33F9-4153-AF07-A9979FDA995A}" type="presOf" srcId="{E4FB4158-3721-4BB3-B0ED-2921CEA46280}" destId="{B9087F87-42AB-4D51-A219-09DED92F6237}" srcOrd="0" destOrd="0" presId="urn:microsoft.com/office/officeart/2008/layout/VerticalCurvedList"/>
    <dgm:cxn modelId="{B1256947-E930-4E22-BE5F-312252221106}" srcId="{13D4C471-DC33-4D8A-83CD-70C7BA70CA6F}" destId="{58D0990D-0AF8-4212-A5ED-41608C8AFDC0}" srcOrd="2" destOrd="0" parTransId="{72DC1BB8-97D5-48EB-AF2A-30A31DE4EAFF}" sibTransId="{C977191D-0DC7-4981-8EB9-DD2829D917B5}"/>
    <dgm:cxn modelId="{D7504D97-4112-4D22-A5F2-01BDAC85577F}" type="presOf" srcId="{96B198A6-E0E8-4854-9667-910D34AA3074}" destId="{554EFC43-39E8-4233-812C-E2408AEC9453}" srcOrd="0" destOrd="0" presId="urn:microsoft.com/office/officeart/2008/layout/VerticalCurvedList"/>
    <dgm:cxn modelId="{28C823F9-4700-47C7-A42C-302AA2A2BADA}" type="presOf" srcId="{9BC191AA-11F9-4920-A901-2DA1D309C1EE}" destId="{2CD6D83B-B4B2-4CF0-8D50-D33E88B4EC4D}" srcOrd="0" destOrd="0" presId="urn:microsoft.com/office/officeart/2008/layout/VerticalCurvedList"/>
    <dgm:cxn modelId="{050F9FC9-B223-452F-AD24-72021FAAD975}" type="presOf" srcId="{C7E258D2-C0E4-464F-879A-D316D07B6B70}" destId="{828F1772-44C4-4C52-B492-E83135726A1A}" srcOrd="0" destOrd="0" presId="urn:microsoft.com/office/officeart/2008/layout/VerticalCurvedList"/>
    <dgm:cxn modelId="{4000919B-90DD-4F77-B6E6-720841A83E2B}" type="presParOf" srcId="{9E21C6DD-A1D1-4E0E-9F98-865D797BB459}" destId="{548DD893-7182-441C-81A6-1A72C8E23417}" srcOrd="0" destOrd="0" presId="urn:microsoft.com/office/officeart/2008/layout/VerticalCurvedList"/>
    <dgm:cxn modelId="{89C235AE-DD09-4105-8719-731847FD2161}" type="presParOf" srcId="{548DD893-7182-441C-81A6-1A72C8E23417}" destId="{57F1CC03-E14B-48CE-B64A-F9FAC9A669F1}" srcOrd="0" destOrd="0" presId="urn:microsoft.com/office/officeart/2008/layout/VerticalCurvedList"/>
    <dgm:cxn modelId="{3431F7DB-AB3A-43B9-8562-3CE96E7F38BA}" type="presParOf" srcId="{57F1CC03-E14B-48CE-B64A-F9FAC9A669F1}" destId="{67430917-6463-46FF-812E-C8B7DD65294A}" srcOrd="0" destOrd="0" presId="urn:microsoft.com/office/officeart/2008/layout/VerticalCurvedList"/>
    <dgm:cxn modelId="{34B9FCC0-75AA-45BA-88D3-68D37A38CB5E}" type="presParOf" srcId="{57F1CC03-E14B-48CE-B64A-F9FAC9A669F1}" destId="{554EFC43-39E8-4233-812C-E2408AEC9453}" srcOrd="1" destOrd="0" presId="urn:microsoft.com/office/officeart/2008/layout/VerticalCurvedList"/>
    <dgm:cxn modelId="{2B0992C2-71F4-416D-ADF7-2F719C892343}" type="presParOf" srcId="{57F1CC03-E14B-48CE-B64A-F9FAC9A669F1}" destId="{034BF9FF-D737-4DEB-BE4C-73553DFCB4A5}" srcOrd="2" destOrd="0" presId="urn:microsoft.com/office/officeart/2008/layout/VerticalCurvedList"/>
    <dgm:cxn modelId="{241A12A0-4AFB-4A19-BD8A-35D320A08A8F}" type="presParOf" srcId="{57F1CC03-E14B-48CE-B64A-F9FAC9A669F1}" destId="{6A462E9F-6EF5-48B6-9EF9-B8D695756FDD}" srcOrd="3" destOrd="0" presId="urn:microsoft.com/office/officeart/2008/layout/VerticalCurvedList"/>
    <dgm:cxn modelId="{14507AF6-F0FD-41BA-B6D5-00CAACC9D510}" type="presParOf" srcId="{548DD893-7182-441C-81A6-1A72C8E23417}" destId="{2CD6D83B-B4B2-4CF0-8D50-D33E88B4EC4D}" srcOrd="1" destOrd="0" presId="urn:microsoft.com/office/officeart/2008/layout/VerticalCurvedList"/>
    <dgm:cxn modelId="{82286787-CF16-48BC-9546-C52F9084571F}" type="presParOf" srcId="{548DD893-7182-441C-81A6-1A72C8E23417}" destId="{C30C221D-3602-4C1C-8D3A-57F39B6F0709}" srcOrd="2" destOrd="0" presId="urn:microsoft.com/office/officeart/2008/layout/VerticalCurvedList"/>
    <dgm:cxn modelId="{DB63AB07-A6F7-4BAC-997A-159CF450AFA5}" type="presParOf" srcId="{C30C221D-3602-4C1C-8D3A-57F39B6F0709}" destId="{39A93E71-2504-4D6A-A7D7-82C60314A327}" srcOrd="0" destOrd="0" presId="urn:microsoft.com/office/officeart/2008/layout/VerticalCurvedList"/>
    <dgm:cxn modelId="{5E54D505-141B-4945-9CCE-A0FC9DB701A2}" type="presParOf" srcId="{548DD893-7182-441C-81A6-1A72C8E23417}" destId="{B9087F87-42AB-4D51-A219-09DED92F6237}" srcOrd="3" destOrd="0" presId="urn:microsoft.com/office/officeart/2008/layout/VerticalCurvedList"/>
    <dgm:cxn modelId="{CF4C492D-BA40-4558-BEE3-FC093A0FA405}" type="presParOf" srcId="{548DD893-7182-441C-81A6-1A72C8E23417}" destId="{9A1EB173-65CA-4530-85D7-0C38B65B0E61}" srcOrd="4" destOrd="0" presId="urn:microsoft.com/office/officeart/2008/layout/VerticalCurvedList"/>
    <dgm:cxn modelId="{A87EA6C8-7A07-484A-AD0E-570C73BA6E19}" type="presParOf" srcId="{9A1EB173-65CA-4530-85D7-0C38B65B0E61}" destId="{E18D993F-EA26-4B6E-B172-B6374E463A84}" srcOrd="0" destOrd="0" presId="urn:microsoft.com/office/officeart/2008/layout/VerticalCurvedList"/>
    <dgm:cxn modelId="{77A97AB5-2A62-4E35-BDE6-0E189E19A097}" type="presParOf" srcId="{548DD893-7182-441C-81A6-1A72C8E23417}" destId="{32842B7B-A1A8-4E77-9084-F078EE403638}" srcOrd="5" destOrd="0" presId="urn:microsoft.com/office/officeart/2008/layout/VerticalCurvedList"/>
    <dgm:cxn modelId="{DE6FA1DD-BBFB-48FE-BF30-E60117E8AF3D}" type="presParOf" srcId="{548DD893-7182-441C-81A6-1A72C8E23417}" destId="{50EFE185-8693-4966-83DA-89D1F967226C}" srcOrd="6" destOrd="0" presId="urn:microsoft.com/office/officeart/2008/layout/VerticalCurvedList"/>
    <dgm:cxn modelId="{8BCADF0E-C10D-4ACB-BD01-81BDD4200979}" type="presParOf" srcId="{50EFE185-8693-4966-83DA-89D1F967226C}" destId="{69C4D573-3E83-40CE-9BDE-BCD6755BDA96}" srcOrd="0" destOrd="0" presId="urn:microsoft.com/office/officeart/2008/layout/VerticalCurvedList"/>
    <dgm:cxn modelId="{CDCA6CF4-B582-4641-9150-21327F5DC5BF}" type="presParOf" srcId="{548DD893-7182-441C-81A6-1A72C8E23417}" destId="{F939215B-3A7E-44DF-B180-87342BE8E421}" srcOrd="7" destOrd="0" presId="urn:microsoft.com/office/officeart/2008/layout/VerticalCurvedList"/>
    <dgm:cxn modelId="{4392C720-8D6E-4249-A444-9C3F72CFB0B0}" type="presParOf" srcId="{548DD893-7182-441C-81A6-1A72C8E23417}" destId="{4755D086-8ACD-4873-8127-7BD7FB17BAFD}" srcOrd="8" destOrd="0" presId="urn:microsoft.com/office/officeart/2008/layout/VerticalCurvedList"/>
    <dgm:cxn modelId="{FD0DD9DC-B080-499A-B06F-3C38AB7E5498}" type="presParOf" srcId="{4755D086-8ACD-4873-8127-7BD7FB17BAFD}" destId="{FC90E474-0400-4BC0-B0D2-49DA20EA935B}" srcOrd="0" destOrd="0" presId="urn:microsoft.com/office/officeart/2008/layout/VerticalCurvedList"/>
    <dgm:cxn modelId="{30903710-3A78-4894-9B8D-EF078164859D}" type="presParOf" srcId="{548DD893-7182-441C-81A6-1A72C8E23417}" destId="{828F1772-44C4-4C52-B492-E83135726A1A}" srcOrd="9" destOrd="0" presId="urn:microsoft.com/office/officeart/2008/layout/VerticalCurvedList"/>
    <dgm:cxn modelId="{94041BAD-F13B-482D-89CD-26EE01B0C84B}" type="presParOf" srcId="{548DD893-7182-441C-81A6-1A72C8E23417}" destId="{8B712C9F-5F13-42AE-97EE-CD4D6600A651}" srcOrd="10" destOrd="0" presId="urn:microsoft.com/office/officeart/2008/layout/VerticalCurvedList"/>
    <dgm:cxn modelId="{FAC5E2D0-3F2B-48FC-AC1C-C7094A0FACF9}" type="presParOf" srcId="{8B712C9F-5F13-42AE-97EE-CD4D6600A651}" destId="{D16C89D2-257A-46C1-8FEF-4ACBBBB82593}" srcOrd="0" destOrd="0" presId="urn:microsoft.com/office/officeart/2008/layout/VerticalCurvedList"/>
    <dgm:cxn modelId="{FFDCB8CF-9176-4A7A-8297-BD97DD42C1D1}" type="presParOf" srcId="{548DD893-7182-441C-81A6-1A72C8E23417}" destId="{F3ECA7A8-01B1-4F84-B33B-7406902584C5}" srcOrd="11" destOrd="0" presId="urn:microsoft.com/office/officeart/2008/layout/VerticalCurvedList"/>
    <dgm:cxn modelId="{9547D24B-B161-4E9F-A65B-3CB875AB236C}" type="presParOf" srcId="{548DD893-7182-441C-81A6-1A72C8E23417}" destId="{5B57749A-4BC5-4445-9655-A01B879122BE}" srcOrd="12" destOrd="0" presId="urn:microsoft.com/office/officeart/2008/layout/VerticalCurvedList"/>
    <dgm:cxn modelId="{819FAEBC-FB8E-467E-9969-1AADE05C130A}" type="presParOf" srcId="{5B57749A-4BC5-4445-9655-A01B879122BE}" destId="{F9681AC6-3312-4307-9B64-2FC4A7C889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EFC43-39E8-4233-812C-E2408AEC945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6D83B-B4B2-4CF0-8D50-D33E88B4EC4D}">
      <dsp:nvSpPr>
        <dsp:cNvPr id="0" name=""/>
        <dsp:cNvSpPr/>
      </dsp:nvSpPr>
      <dsp:spPr>
        <a:xfrm>
          <a:off x="328048" y="214010"/>
          <a:ext cx="5712764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noProof="0" dirty="0" smtClean="0"/>
            <a:t>évaluation du contexte</a:t>
          </a:r>
          <a:endParaRPr lang="fr-FR" sz="2100" kern="1200" noProof="0" dirty="0"/>
        </a:p>
      </dsp:txBody>
      <dsp:txXfrm>
        <a:off x="328048" y="214010"/>
        <a:ext cx="5712764" cy="427857"/>
      </dsp:txXfrm>
    </dsp:sp>
    <dsp:sp modelId="{39A93E71-2504-4D6A-A7D7-82C60314A327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087F87-42AB-4D51-A219-09DED92F6237}">
      <dsp:nvSpPr>
        <dsp:cNvPr id="0" name=""/>
        <dsp:cNvSpPr/>
      </dsp:nvSpPr>
      <dsp:spPr>
        <a:xfrm>
          <a:off x="679991" y="855715"/>
          <a:ext cx="5360822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noProof="0" dirty="0" smtClean="0"/>
            <a:t>identification des systèmes impactés</a:t>
          </a:r>
          <a:endParaRPr lang="fr-FR" sz="2100" kern="1200" noProof="0" dirty="0"/>
        </a:p>
      </dsp:txBody>
      <dsp:txXfrm>
        <a:off x="679991" y="855715"/>
        <a:ext cx="5360822" cy="427857"/>
      </dsp:txXfrm>
    </dsp:sp>
    <dsp:sp modelId="{E18D993F-EA26-4B6E-B172-B6374E463A84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842B7B-A1A8-4E77-9084-F078EE403638}">
      <dsp:nvSpPr>
        <dsp:cNvPr id="0" name=""/>
        <dsp:cNvSpPr/>
      </dsp:nvSpPr>
      <dsp:spPr>
        <a:xfrm>
          <a:off x="840925" y="1497421"/>
          <a:ext cx="5199888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noProof="0" dirty="0" smtClean="0"/>
            <a:t>définition d’une stratégie de réponse</a:t>
          </a:r>
          <a:endParaRPr lang="fr-FR" sz="2100" kern="1200" noProof="0" dirty="0"/>
        </a:p>
      </dsp:txBody>
      <dsp:txXfrm>
        <a:off x="840925" y="1497421"/>
        <a:ext cx="5199888" cy="427857"/>
      </dsp:txXfrm>
    </dsp:sp>
    <dsp:sp modelId="{69C4D573-3E83-40CE-9BDE-BCD6755BDA96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39215B-3A7E-44DF-B180-87342BE8E421}">
      <dsp:nvSpPr>
        <dsp:cNvPr id="0" name=""/>
        <dsp:cNvSpPr/>
      </dsp:nvSpPr>
      <dsp:spPr>
        <a:xfrm>
          <a:off x="840925" y="2138720"/>
          <a:ext cx="5199888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noProof="0" dirty="0" smtClean="0"/>
            <a:t>déploiement des contre-mesures (patchs)</a:t>
          </a:r>
          <a:endParaRPr lang="fr-FR" sz="2100" kern="1200" noProof="0" dirty="0"/>
        </a:p>
      </dsp:txBody>
      <dsp:txXfrm>
        <a:off x="840925" y="2138720"/>
        <a:ext cx="5199888" cy="427857"/>
      </dsp:txXfrm>
    </dsp:sp>
    <dsp:sp modelId="{FC90E474-0400-4BC0-B0D2-49DA20EA935B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8F1772-44C4-4C52-B492-E83135726A1A}">
      <dsp:nvSpPr>
        <dsp:cNvPr id="0" name=""/>
        <dsp:cNvSpPr/>
      </dsp:nvSpPr>
      <dsp:spPr>
        <a:xfrm>
          <a:off x="679991" y="2780426"/>
          <a:ext cx="5360822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noProof="0" dirty="0" smtClean="0"/>
            <a:t>renouvellement des clefs et certificats</a:t>
          </a:r>
          <a:endParaRPr lang="fr-FR" sz="2100" kern="1200" noProof="0" dirty="0"/>
        </a:p>
      </dsp:txBody>
      <dsp:txXfrm>
        <a:off x="679991" y="2780426"/>
        <a:ext cx="5360822" cy="427857"/>
      </dsp:txXfrm>
    </dsp:sp>
    <dsp:sp modelId="{D16C89D2-257A-46C1-8FEF-4ACBBBB82593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ECA7A8-01B1-4F84-B33B-7406902584C5}">
      <dsp:nvSpPr>
        <dsp:cNvPr id="0" name=""/>
        <dsp:cNvSpPr/>
      </dsp:nvSpPr>
      <dsp:spPr>
        <a:xfrm>
          <a:off x="328048" y="3422131"/>
          <a:ext cx="5712764" cy="4278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noProof="0" dirty="0" smtClean="0"/>
            <a:t>changement des mots de passe</a:t>
          </a:r>
          <a:endParaRPr lang="fr-FR" sz="2100" kern="1200" noProof="0" dirty="0"/>
        </a:p>
      </dsp:txBody>
      <dsp:txXfrm>
        <a:off x="328048" y="3422131"/>
        <a:ext cx="5712764" cy="427857"/>
      </dsp:txXfrm>
    </dsp:sp>
    <dsp:sp modelId="{F9681AC6-3312-4307-9B64-2FC4A7C8891B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EC3BDDE-35DC-40CB-8B30-67FDA4225A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35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6E8CAEB9-1DC1-4CC9-89DA-F2822769B635}" type="slidenum">
              <a:rPr lang="fr-FR" smtClean="0"/>
              <a:pPr eaLnBrk="1" hangingPunct="1">
                <a:defRPr/>
              </a:pPr>
              <a:t>1</a:t>
            </a:fld>
            <a:endParaRPr lang="fr-F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4025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4119563"/>
            <a:ext cx="5356225" cy="43370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5551" tIns="47776" rIns="95551" bIns="47776"/>
          <a:lstStyle/>
          <a:p>
            <a:pPr algn="l"/>
            <a:r>
              <a:rPr lang="fr-FR" sz="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v1r0 – 13 Juin 2014</a:t>
            </a:r>
            <a:endParaRPr lang="fr-FR" sz="1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altLang="fr-FR" dirty="0" smtClean="0"/>
              <a:t>le large éventail et la nature très diverse des systèmes impactés associés à la criticité et la médiatisation de la faille </a:t>
            </a:r>
            <a:r>
              <a:rPr lang="fr-FR" altLang="fr-FR" dirty="0" err="1" smtClean="0"/>
              <a:t>Heartbleed</a:t>
            </a:r>
            <a:r>
              <a:rPr lang="fr-FR" altLang="fr-FR" dirty="0" smtClean="0"/>
              <a:t> sont assez “particuliers”.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B2134-DBE5-4B00-8E44-074340BB5274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E47DA-1F3B-47EA-BBFE-F0F07BFBC921}" type="slidenum">
              <a:rPr lang="fr-F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90500" indent="-190500">
              <a:lnSpc>
                <a:spcPct val="80000"/>
              </a:lnSpc>
            </a:pPr>
            <a:endParaRPr lang="en-US" altLang="fr-FR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896270-DC7A-4013-ACF7-27DD75C78D4A}" type="slidenum">
              <a:rPr lang="fr-FR" altLang="fr-FR" smtClean="0"/>
              <a:pPr eaLnBrk="1" hangingPunct="1">
                <a:spcBef>
                  <a:spcPct val="0"/>
                </a:spcBef>
              </a:pPr>
              <a:t>16</a:t>
            </a:fld>
            <a:endParaRPr lang="fr-FR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AFE080-9FFE-4C5F-8A69-64B050328A3B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9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067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16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y a les « </a:t>
            </a:r>
            <a:r>
              <a:rPr lang="fr-FR" dirty="0" err="1" smtClean="0"/>
              <a:t>ClientHello</a:t>
            </a:r>
            <a:r>
              <a:rPr lang="fr-FR" dirty="0" smtClean="0"/>
              <a:t> Extensions » qui permettent de savoir si un serveur supporte</a:t>
            </a:r>
            <a:r>
              <a:rPr lang="fr-FR" baseline="0" dirty="0" smtClean="0"/>
              <a:t> ou non </a:t>
            </a:r>
            <a:r>
              <a:rPr lang="fr-FR" baseline="0" dirty="0" err="1" smtClean="0"/>
              <a:t>Heartbeat</a:t>
            </a:r>
            <a:r>
              <a:rPr lang="fr-FR" baseline="0" dirty="0" smtClean="0"/>
              <a:t/>
            </a:r>
            <a:br>
              <a:rPr lang="fr-FR" baseline="0" dirty="0" smtClean="0"/>
            </a:br>
            <a:r>
              <a:rPr lang="fr-FR" baseline="0" dirty="0" smtClean="0"/>
              <a:t>Les Messages « </a:t>
            </a:r>
            <a:r>
              <a:rPr lang="fr-FR" baseline="0" dirty="0" err="1" smtClean="0"/>
              <a:t>HeartBeat</a:t>
            </a:r>
            <a:r>
              <a:rPr lang="fr-FR" baseline="0" dirty="0" smtClean="0"/>
              <a:t> » peuvent être envoyés dès la fin de la phase 1</a:t>
            </a:r>
          </a:p>
          <a:p>
            <a:r>
              <a:rPr lang="fr-FR" baseline="0" dirty="0" smtClean="0"/>
              <a:t>- Pas de « coût » pour le client (non-vérification du certificat web, pas de génération de clefs, ….)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8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http://security.stackexchange.com/questions/55523/check-logs-for-heartbleed-exploit-use/55533#55533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13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Vérifier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Qu’il y a bien un malloc(</a:t>
            </a:r>
            <a:r>
              <a:rPr lang="fr-FR" dirty="0" err="1" smtClean="0"/>
              <a:t>Requestlength</a:t>
            </a:r>
            <a:r>
              <a:rPr lang="fr-FR" dirty="0" smtClean="0"/>
              <a:t>) sans</a:t>
            </a:r>
            <a:r>
              <a:rPr lang="fr-FR" baseline="0" dirty="0" smtClean="0"/>
              <a:t> initialisation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Que les données sont recopiées dans le buffer ainsi alloué (mais comment le serveur </a:t>
            </a:r>
            <a:r>
              <a:rPr lang="fr-FR" baseline="0" dirty="0" err="1" smtClean="0"/>
              <a:t>sait-il</a:t>
            </a:r>
            <a:r>
              <a:rPr lang="fr-FR" baseline="0" dirty="0" smtClean="0"/>
              <a:t> qu’il faut s’</a:t>
            </a:r>
            <a:r>
              <a:rPr lang="fr-FR" baseline="0" dirty="0" err="1" smtClean="0"/>
              <a:t>arreter</a:t>
            </a:r>
            <a:r>
              <a:rPr lang="fr-FR" baseline="0" dirty="0" smtClean="0"/>
              <a:t> à 4 octets ????)</a:t>
            </a:r>
            <a:br>
              <a:rPr lang="fr-FR" baseline="0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Vérifier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Qu’il y a bien un malloc(</a:t>
            </a:r>
            <a:r>
              <a:rPr lang="fr-FR" dirty="0" err="1" smtClean="0"/>
              <a:t>Requestlength</a:t>
            </a:r>
            <a:r>
              <a:rPr lang="fr-FR" dirty="0" smtClean="0"/>
              <a:t>) sans</a:t>
            </a:r>
            <a:r>
              <a:rPr lang="fr-FR" baseline="0" dirty="0" smtClean="0"/>
              <a:t> initialisation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Que les données sont recopiées dans le buffer ainsi alloué (mais comment le serveur </a:t>
            </a:r>
            <a:r>
              <a:rPr lang="fr-FR" baseline="0" dirty="0" err="1" smtClean="0"/>
              <a:t>sait-il</a:t>
            </a:r>
            <a:r>
              <a:rPr lang="fr-FR" baseline="0" dirty="0" smtClean="0"/>
              <a:t> qu’il faut s’</a:t>
            </a:r>
            <a:r>
              <a:rPr lang="fr-FR" baseline="0" dirty="0" err="1" smtClean="0"/>
              <a:t>arreter</a:t>
            </a:r>
            <a:r>
              <a:rPr lang="fr-FR" baseline="0" dirty="0" smtClean="0"/>
              <a:t> à 4 octets ????)</a:t>
            </a:r>
            <a:br>
              <a:rPr lang="fr-FR" baseline="0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0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C3BDDE-35DC-40CB-8B30-67FDA4225A6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31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_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5768975"/>
            <a:ext cx="10937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93725" y="4110038"/>
            <a:ext cx="7707313" cy="11715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725" y="1866900"/>
            <a:ext cx="7707313" cy="16652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latin typeface="Helvetica 35 Thin" pitchFamily="34" charset="0"/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506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411760" y="6472238"/>
            <a:ext cx="41044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200" dirty="0" smtClean="0">
                <a:solidFill>
                  <a:schemeClr val="bg2"/>
                </a:solidFill>
                <a:latin typeface="Helvetica 65 Medium" pitchFamily="34" charset="0"/>
              </a:rPr>
              <a:t>Orange - diffusion </a:t>
            </a:r>
            <a:r>
              <a:rPr lang="en-US" altLang="fr-FR" sz="1200" dirty="0" err="1" smtClean="0">
                <a:solidFill>
                  <a:schemeClr val="bg2"/>
                </a:solidFill>
                <a:latin typeface="Helvetica 65 Medium" pitchFamily="34" charset="0"/>
              </a:rPr>
              <a:t>libre</a:t>
            </a:r>
            <a:r>
              <a:rPr lang="en-US" altLang="fr-FR" sz="1200" dirty="0" smtClean="0">
                <a:solidFill>
                  <a:schemeClr val="bg2"/>
                </a:solidFill>
                <a:latin typeface="Helvetica 65 Medium" pitchFamily="34" charset="0"/>
              </a:rPr>
              <a:t> - page #</a:t>
            </a:r>
            <a:fld id="{5D630570-B318-441B-847E-97BD343624DF}" type="slidenum">
              <a:rPr lang="en-US" altLang="fr-FR" sz="1200" smtClean="0">
                <a:solidFill>
                  <a:schemeClr val="bg2"/>
                </a:solidFill>
                <a:latin typeface="Helvetica 65 Medium" pitchFamily="34" charset="0"/>
              </a:rPr>
              <a:pPr algn="ctr" eaLnBrk="1" hangingPunct="1">
                <a:defRPr/>
              </a:pPr>
              <a:t>‹N°›</a:t>
            </a:fld>
            <a:endParaRPr lang="en-US" altLang="fr-FR" sz="1200" dirty="0" smtClean="0">
              <a:solidFill>
                <a:schemeClr val="bg2"/>
              </a:solidFill>
              <a:latin typeface="Helvetica 65 Medium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51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9DC6-AD6D-4BC8-95B8-977D8F0F28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34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93725" y="1573213"/>
            <a:ext cx="3897313" cy="422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573213"/>
            <a:ext cx="3897312" cy="422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7C88-E8DE-47F9-8171-98FF7E5B16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57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96C99-1E0F-4DF7-B0DE-81E331EE1C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46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641AF-BD0A-4A8A-AB11-70AD3734CC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65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0E2D4-AEA3-47EF-A7DD-C73EC167A2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37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B494-75B1-4FD6-8D00-BBB2546FF0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8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3A2B-8D23-4DEA-A9F1-2EBEC34284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6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573213"/>
            <a:ext cx="794702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412750"/>
            <a:ext cx="7926388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72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1813" y="6451600"/>
            <a:ext cx="7508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C45311F7-F52B-414C-8BC9-F3DF4101B4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 65 Medium" pitchFamily="34" charset="0"/>
        </a:defRPr>
      </a:lvl9pPr>
    </p:titleStyle>
    <p:bodyStyle>
      <a:lvl1pPr marL="193675" indent="-1936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874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6065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589240"/>
            <a:ext cx="8064698" cy="575692"/>
          </a:xfrm>
        </p:spPr>
        <p:txBody>
          <a:bodyPr/>
          <a:lstStyle/>
          <a:p>
            <a:pPr eaLnBrk="1" hangingPunct="1"/>
            <a:r>
              <a:rPr lang="fr-FR" altLang="fr-FR" sz="1600" dirty="0" smtClean="0"/>
              <a:t>Jean-François (Jeff) AUDENARD </a:t>
            </a:r>
            <a:r>
              <a:rPr lang="fr-FR" altLang="fr-FR" sz="1400" dirty="0" smtClean="0"/>
              <a:t>– </a:t>
            </a:r>
            <a:r>
              <a:rPr lang="fr-FR" altLang="fr-FR" sz="1400" dirty="0" err="1" smtClean="0"/>
              <a:t>CyberSecurity</a:t>
            </a:r>
            <a:r>
              <a:rPr lang="fr-FR" altLang="fr-FR" sz="1400" dirty="0" smtClean="0"/>
              <a:t> </a:t>
            </a:r>
            <a:r>
              <a:rPr lang="fr-FR" altLang="fr-FR" sz="1400" dirty="0" err="1" smtClean="0"/>
              <a:t>Advisor</a:t>
            </a:r>
            <a:r>
              <a:rPr lang="fr-FR" altLang="fr-FR" sz="1400" dirty="0" smtClean="0"/>
              <a:t> – </a:t>
            </a:r>
            <a:r>
              <a:rPr lang="fr-FR" altLang="fr-FR" sz="1600" dirty="0" smtClean="0"/>
              <a:t>Orange Business Services</a:t>
            </a:r>
            <a:endParaRPr lang="fr-FR" altLang="fr-FR" sz="1400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343775" cy="863600"/>
          </a:xfrm>
        </p:spPr>
        <p:txBody>
          <a:bodyPr/>
          <a:lstStyle/>
          <a:p>
            <a:r>
              <a:rPr lang="en-GB" altLang="fr-FR" sz="4400" dirty="0" smtClean="0">
                <a:latin typeface="Helvetica 65 Medium" pitchFamily="34" charset="0"/>
              </a:rPr>
              <a:t>faille </a:t>
            </a:r>
            <a:r>
              <a:rPr lang="en-GB" altLang="fr-FR" sz="4400" dirty="0" err="1" smtClean="0">
                <a:latin typeface="Helvetica 65 Medium" pitchFamily="34" charset="0"/>
              </a:rPr>
              <a:t>OpenSSL</a:t>
            </a:r>
            <a:r>
              <a:rPr lang="en-GB" altLang="fr-FR" sz="4400" dirty="0" smtClean="0">
                <a:latin typeface="Helvetica 65 Medium" pitchFamily="34" charset="0"/>
              </a:rPr>
              <a:t> </a:t>
            </a:r>
            <a:r>
              <a:rPr lang="en-GB" altLang="fr-FR" sz="4400" dirty="0" err="1" smtClean="0">
                <a:latin typeface="Helvetica 65 Medium" pitchFamily="34" charset="0"/>
              </a:rPr>
              <a:t>Heartbleed</a:t>
            </a:r>
            <a:endParaRPr lang="en-GB" altLang="fr-FR" sz="3600" dirty="0" smtClean="0">
              <a:solidFill>
                <a:schemeClr val="bg2"/>
              </a:solidFill>
            </a:endParaRPr>
          </a:p>
        </p:txBody>
      </p:sp>
      <p:sp>
        <p:nvSpPr>
          <p:cNvPr id="4100" name="ZoneTexte 1"/>
          <p:cNvSpPr txBox="1">
            <a:spLocks noChangeArrowheads="1"/>
          </p:cNvSpPr>
          <p:nvPr/>
        </p:nvSpPr>
        <p:spPr bwMode="auto">
          <a:xfrm>
            <a:off x="2885750" y="3357563"/>
            <a:ext cx="532841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dirty="0" smtClean="0">
                <a:latin typeface="+mj-lt"/>
              </a:rPr>
              <a:t>8es  </a:t>
            </a:r>
            <a:r>
              <a:rPr lang="fr-FR" altLang="fr-FR" sz="2800" dirty="0">
                <a:latin typeface="+mj-lt"/>
              </a:rPr>
              <a:t>Rencontres de </a:t>
            </a:r>
            <a:r>
              <a:rPr lang="fr-FR" altLang="fr-FR" sz="2800" dirty="0" smtClean="0">
                <a:latin typeface="+mj-lt"/>
              </a:rPr>
              <a:t>l’ARCSI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fr-FR" altLang="fr-FR" sz="2400" dirty="0" smtClean="0"/>
              <a:t>Toulouse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fr-FR" altLang="fr-FR" sz="2400" dirty="0" smtClean="0"/>
              <a:t>13 Juin 2014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12963" y="2636838"/>
            <a:ext cx="5195341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Helvetica 35 Thin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elvetica 65 Medium" pitchFamily="34" charset="0"/>
              </a:defRPr>
            </a:lvl9pPr>
          </a:lstStyle>
          <a:p>
            <a:pPr algn="r">
              <a:defRPr/>
            </a:pPr>
            <a:r>
              <a:rPr lang="fr-FR" altLang="fr-FR" sz="3200" kern="0" dirty="0" smtClean="0">
                <a:solidFill>
                  <a:schemeClr val="bg2"/>
                </a:solidFill>
              </a:rPr>
              <a:t>…. et un peu plus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51" y="3469375"/>
            <a:ext cx="752351" cy="116614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4664"/>
            <a:ext cx="1235664" cy="14965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16200000">
            <a:off x="8243210" y="5945951"/>
            <a:ext cx="15476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v1r0 – 12 Juin 2014</a:t>
            </a:r>
            <a:endParaRPr lang="fr-FR" sz="105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Heartbleed</a:t>
            </a:r>
            <a:r>
              <a:rPr lang="fr-FR" dirty="0" smtClean="0"/>
              <a:t> - test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5697537" cy="5457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96394"/>
            <a:ext cx="5676900" cy="3686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6372200" y="719362"/>
            <a:ext cx="2448272" cy="1329292"/>
            <a:chOff x="6372200" y="719362"/>
            <a:chExt cx="2448272" cy="1329292"/>
          </a:xfrm>
        </p:grpSpPr>
        <p:sp>
          <p:nvSpPr>
            <p:cNvPr id="4" name="ZoneTexte 3"/>
            <p:cNvSpPr txBox="1"/>
            <p:nvPr/>
          </p:nvSpPr>
          <p:spPr>
            <a:xfrm>
              <a:off x="6444208" y="1710100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http://bit.ly/1iBexs1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719362"/>
              <a:ext cx="2343477" cy="990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73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Heartbleed</a:t>
            </a:r>
            <a:r>
              <a:rPr lang="fr-FR" dirty="0" smtClean="0"/>
              <a:t> – conséquences &amp; impacts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3725" y="1573213"/>
            <a:ext cx="7947025" cy="4520083"/>
          </a:xfrm>
        </p:spPr>
        <p:txBody>
          <a:bodyPr/>
          <a:lstStyle/>
          <a:p>
            <a:r>
              <a:rPr lang="fr-FR" dirty="0" smtClean="0"/>
              <a:t>Informations récupérables via </a:t>
            </a:r>
            <a:r>
              <a:rPr lang="fr-FR" dirty="0" err="1" smtClean="0"/>
              <a:t>Heartbleed</a:t>
            </a:r>
            <a:endParaRPr lang="fr-FR" dirty="0" smtClean="0"/>
          </a:p>
          <a:p>
            <a:pPr lvl="1"/>
            <a:r>
              <a:rPr lang="fr-FR" dirty="0" smtClean="0"/>
              <a:t>Clef RSA privée du serveur</a:t>
            </a:r>
          </a:p>
          <a:p>
            <a:pPr lvl="1"/>
            <a:r>
              <a:rPr lang="fr-FR" dirty="0" smtClean="0"/>
              <a:t>Clefs de session TLS</a:t>
            </a:r>
          </a:p>
          <a:p>
            <a:pPr lvl="1"/>
            <a:r>
              <a:rPr lang="fr-FR" dirty="0"/>
              <a:t>Tickets de session TLS</a:t>
            </a:r>
          </a:p>
          <a:p>
            <a:pPr lvl="1"/>
            <a:r>
              <a:rPr lang="fr-FR" dirty="0" smtClean="0"/>
              <a:t>Données confidentielles (mots de passe, cookies, …)</a:t>
            </a:r>
          </a:p>
          <a:p>
            <a:pPr lvl="1"/>
            <a:r>
              <a:rPr lang="fr-FR" dirty="0"/>
              <a:t>Données à caractère personnel</a:t>
            </a:r>
            <a:endParaRPr lang="fr-FR" dirty="0" smtClean="0"/>
          </a:p>
          <a:p>
            <a:pPr lvl="1"/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/>
              <a:t>Conséquences</a:t>
            </a:r>
          </a:p>
          <a:p>
            <a:pPr lvl="1"/>
            <a:r>
              <a:rPr lang="fr-FR" dirty="0" smtClean="0"/>
              <a:t>Attaques en </a:t>
            </a:r>
            <a:r>
              <a:rPr lang="fr-FR" dirty="0" err="1" smtClean="0"/>
              <a:t>MitM</a:t>
            </a:r>
            <a:r>
              <a:rPr lang="fr-FR" dirty="0" smtClean="0"/>
              <a:t> (Man in the Middle)</a:t>
            </a:r>
          </a:p>
          <a:p>
            <a:pPr lvl="1"/>
            <a:r>
              <a:rPr lang="fr-FR" dirty="0" smtClean="0"/>
              <a:t>Déchiffrement des sessions en cours</a:t>
            </a:r>
          </a:p>
          <a:p>
            <a:pPr lvl="1"/>
            <a:r>
              <a:rPr lang="fr-FR" dirty="0" smtClean="0"/>
              <a:t>Accès non-autorisés</a:t>
            </a:r>
          </a:p>
          <a:p>
            <a:pPr lvl="1"/>
            <a:r>
              <a:rPr lang="fr-FR" dirty="0" smtClean="0"/>
              <a:t>Déchiffrement des échanges antérieurs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5980" y="385737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smtClean="0"/>
              <a:t>le </a:t>
            </a:r>
            <a:r>
              <a:rPr lang="fr-FR" sz="2000" u="sng" dirty="0"/>
              <a:t>tout sans laisser de traces dans les </a:t>
            </a:r>
            <a:r>
              <a:rPr lang="fr-FR" sz="2000" u="sng" dirty="0" smtClean="0"/>
              <a:t>logs …</a:t>
            </a:r>
            <a:endParaRPr lang="fr-FR" sz="2000" u="sng" dirty="0"/>
          </a:p>
        </p:txBody>
      </p:sp>
    </p:spTree>
    <p:extLst>
      <p:ext uri="{BB962C8B-B14F-4D97-AF65-F5344CB8AC3E}">
        <p14:creationId xmlns:p14="http://schemas.microsoft.com/office/powerpoint/2010/main" val="210032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est concerné ?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845344" y="1057057"/>
            <a:ext cx="1751619" cy="1393276"/>
            <a:chOff x="1845344" y="1057057"/>
            <a:chExt cx="1751619" cy="1393276"/>
          </a:xfrm>
        </p:grpSpPr>
        <p:sp>
          <p:nvSpPr>
            <p:cNvPr id="16" name="Flèche droite rayée 15"/>
            <p:cNvSpPr/>
            <p:nvPr/>
          </p:nvSpPr>
          <p:spPr>
            <a:xfrm rot="13791140">
              <a:off x="2932644" y="1786014"/>
              <a:ext cx="720080" cy="608558"/>
            </a:xfrm>
            <a:prstGeom prst="stripedRightArrow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845344" y="1057057"/>
              <a:ext cx="1297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+mj-lt"/>
                </a:rPr>
                <a:t>serveurs</a:t>
              </a:r>
              <a:endParaRPr lang="fr-FR" sz="1600" dirty="0">
                <a:latin typeface="+mj-lt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711997" y="1057057"/>
            <a:ext cx="1941553" cy="1393234"/>
            <a:chOff x="5711997" y="1057057"/>
            <a:chExt cx="1941553" cy="1393234"/>
          </a:xfrm>
        </p:grpSpPr>
        <p:sp>
          <p:nvSpPr>
            <p:cNvPr id="18" name="Flèche droite rayée 17"/>
            <p:cNvSpPr/>
            <p:nvPr/>
          </p:nvSpPr>
          <p:spPr>
            <a:xfrm rot="18657921">
              <a:off x="5656236" y="1785972"/>
              <a:ext cx="720080" cy="608558"/>
            </a:xfrm>
            <a:prstGeom prst="stripedRightArrow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16573" y="1057057"/>
              <a:ext cx="1236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+mj-lt"/>
                </a:rPr>
                <a:t>clients</a:t>
              </a:r>
              <a:endParaRPr lang="fr-FR" sz="1600" dirty="0">
                <a:latin typeface="+mj-lt"/>
              </a:endParaRPr>
            </a:p>
          </p:txBody>
        </p:sp>
      </p:grpSp>
      <p:pic>
        <p:nvPicPr>
          <p:cNvPr id="24" name="Picture 9" descr="Technology_conf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2520157"/>
            <a:ext cx="20637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e 38"/>
          <p:cNvGrpSpPr/>
          <p:nvPr/>
        </p:nvGrpSpPr>
        <p:grpSpPr>
          <a:xfrm>
            <a:off x="1636967" y="876935"/>
            <a:ext cx="6049645" cy="768294"/>
            <a:chOff x="1636967" y="876935"/>
            <a:chExt cx="6049645" cy="768294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1636967" y="876935"/>
              <a:ext cx="6049645" cy="768294"/>
            </a:xfrm>
            <a:prstGeom prst="roundRect">
              <a:avLst/>
            </a:prstGeom>
            <a:solidFill>
              <a:schemeClr val="accent2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568791" y="998898"/>
              <a:ext cx="2346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 smtClean="0">
                  <a:latin typeface="+mn-lt"/>
                </a:rPr>
                <a:t>Heartbleed</a:t>
              </a:r>
              <a:endParaRPr lang="fr-FR" dirty="0">
                <a:latin typeface="+mn-lt"/>
              </a:endParaRPr>
            </a:p>
            <a:p>
              <a:pPr algn="ctr"/>
              <a:r>
                <a:rPr lang="fr-FR" dirty="0" smtClean="0">
                  <a:latin typeface="+mn-lt"/>
                </a:rPr>
                <a:t>reverse </a:t>
              </a:r>
              <a:r>
                <a:rPr lang="fr-FR" dirty="0" err="1" smtClean="0">
                  <a:latin typeface="+mn-lt"/>
                </a:rPr>
                <a:t>Heartbleed</a:t>
              </a:r>
              <a:endParaRPr lang="fr-FR" dirty="0">
                <a:latin typeface="+mn-lt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6108382" y="2602038"/>
            <a:ext cx="2551762" cy="1936884"/>
            <a:chOff x="6108382" y="2602038"/>
            <a:chExt cx="2551762" cy="1936884"/>
          </a:xfrm>
        </p:grpSpPr>
        <p:sp>
          <p:nvSpPr>
            <p:cNvPr id="22" name="Flèche droite rayée 21"/>
            <p:cNvSpPr/>
            <p:nvPr/>
          </p:nvSpPr>
          <p:spPr>
            <a:xfrm rot="10800000" flipH="1">
              <a:off x="6108382" y="3136612"/>
              <a:ext cx="720080" cy="608558"/>
            </a:xfrm>
            <a:prstGeom prst="stripedRightArrow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828462" y="3136612"/>
              <a:ext cx="18165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 smtClean="0">
                  <a:latin typeface="+mj-lt"/>
                </a:rPr>
                <a:t>VoIP</a:t>
              </a:r>
              <a:endParaRPr lang="fr-FR" sz="1600" dirty="0">
                <a:latin typeface="+mj-lt"/>
              </a:endParaRPr>
            </a:p>
            <a:p>
              <a:pPr algn="ctr"/>
              <a:r>
                <a:rPr lang="fr-FR" sz="1600" dirty="0" smtClean="0">
                  <a:latin typeface="+mj-lt"/>
                </a:rPr>
                <a:t>Visio </a:t>
              </a:r>
              <a:r>
                <a:rPr lang="fr-FR" sz="1600" dirty="0" err="1" smtClean="0">
                  <a:latin typeface="+mj-lt"/>
                </a:rPr>
                <a:t>Conference</a:t>
              </a:r>
              <a:r>
                <a:rPr lang="fr-FR" sz="1600" dirty="0" smtClean="0">
                  <a:latin typeface="+mj-lt"/>
                </a:rPr>
                <a:t> (DTLS)</a:t>
              </a:r>
              <a:br>
                <a:rPr lang="fr-FR" sz="1600" dirty="0" smtClean="0">
                  <a:latin typeface="+mj-lt"/>
                </a:rPr>
              </a:br>
              <a:r>
                <a:rPr lang="fr-FR" sz="1600" dirty="0" smtClean="0">
                  <a:latin typeface="+mj-lt"/>
                </a:rPr>
                <a:t>Wifi (EAP-TLS)</a:t>
              </a:r>
              <a:endParaRPr lang="fr-FR" sz="1600" dirty="0">
                <a:latin typeface="+mj-lt"/>
              </a:endParaRPr>
            </a:p>
          </p:txBody>
        </p:sp>
        <p:pic>
          <p:nvPicPr>
            <p:cNvPr id="26" name="Picture 23" descr="C:\Documents and Settings\dvo.AQLRENNES\Mes documents\AQL-Silicomp\CO_Securite\OBS Charte Graphique\Template OBS\Dessins OBS\COMMS_EQUIP_GIFS\C IP PHONE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562" y="2725237"/>
              <a:ext cx="678582" cy="43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7" descr="C:\Documents and Settings\dvo.AQLRENNES\Mes documents\AQL-Silicomp\CO_Securite\OBS Charte Graphique\Template OBS\Dessins OBS\COMMS_EQUIP_GIFS\C WEBCAM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722" y="2602038"/>
              <a:ext cx="397539" cy="558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8" descr="C:\Documents and Settings\dvo.AQLRENNES\Mes documents\AQL-Silicomp\CO_Securite\OBS Charte Graphique\Template OBS\Dessins OBS\COMMS_EQUIP_GIFS\C WIFI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290" y="4108991"/>
              <a:ext cx="486569" cy="429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e 41"/>
          <p:cNvGrpSpPr/>
          <p:nvPr/>
        </p:nvGrpSpPr>
        <p:grpSpPr>
          <a:xfrm>
            <a:off x="5671848" y="4603158"/>
            <a:ext cx="2127098" cy="1303689"/>
            <a:chOff x="5671848" y="4603158"/>
            <a:chExt cx="2127098" cy="1303689"/>
          </a:xfrm>
        </p:grpSpPr>
        <p:sp>
          <p:nvSpPr>
            <p:cNvPr id="11" name="Flèche droite rayée 10"/>
            <p:cNvSpPr/>
            <p:nvPr/>
          </p:nvSpPr>
          <p:spPr>
            <a:xfrm rot="2382704">
              <a:off x="5671848" y="4603158"/>
              <a:ext cx="720080" cy="608558"/>
            </a:xfrm>
            <a:prstGeom prst="stripedRightArrow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  <p:grpSp>
          <p:nvGrpSpPr>
            <p:cNvPr id="29" name="Groupe 4"/>
            <p:cNvGrpSpPr>
              <a:grpSpLocks/>
            </p:cNvGrpSpPr>
            <p:nvPr/>
          </p:nvGrpSpPr>
          <p:grpSpPr bwMode="auto">
            <a:xfrm>
              <a:off x="6345589" y="4925401"/>
              <a:ext cx="1453357" cy="981446"/>
              <a:chOff x="3327400" y="620713"/>
              <a:chExt cx="2289175" cy="1655762"/>
            </a:xfrm>
          </p:grpSpPr>
          <p:pic>
            <p:nvPicPr>
              <p:cNvPr id="30" name="Picture 18" descr="cloud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7400" y="620713"/>
                <a:ext cx="2289175" cy="165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3720578" y="1258406"/>
                <a:ext cx="1399716" cy="8827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sz="1400" dirty="0" smtClean="0">
                    <a:latin typeface="+mj-lt"/>
                    <a:cs typeface="Arial" pitchFamily="34" charset="0"/>
                  </a:rPr>
                  <a:t>Services Cloud</a:t>
                </a:r>
                <a:endParaRPr lang="fr-FR" sz="1400" dirty="0">
                  <a:latin typeface="+mj-lt"/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e 40"/>
          <p:cNvGrpSpPr/>
          <p:nvPr/>
        </p:nvGrpSpPr>
        <p:grpSpPr>
          <a:xfrm>
            <a:off x="3598008" y="4696044"/>
            <a:ext cx="2127564" cy="1700291"/>
            <a:chOff x="3598008" y="4696044"/>
            <a:chExt cx="2127564" cy="1700291"/>
          </a:xfrm>
        </p:grpSpPr>
        <p:sp>
          <p:nvSpPr>
            <p:cNvPr id="10" name="Flèche droite rayée 9"/>
            <p:cNvSpPr/>
            <p:nvPr/>
          </p:nvSpPr>
          <p:spPr>
            <a:xfrm rot="5400000">
              <a:off x="4211960" y="4751805"/>
              <a:ext cx="720080" cy="608558"/>
            </a:xfrm>
            <a:prstGeom prst="stripedRightArrow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598008" y="5811560"/>
              <a:ext cx="21275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</a:rPr>
                <a:t>l</a:t>
              </a:r>
              <a:r>
                <a:rPr lang="fr-FR" sz="1600" dirty="0" smtClean="0">
                  <a:latin typeface="+mj-lt"/>
                </a:rPr>
                <a:t>ogiciels/systèmes propriétaires</a:t>
              </a:r>
              <a:endParaRPr lang="fr-FR" sz="1600" dirty="0">
                <a:latin typeface="+mj-lt"/>
              </a:endParaRPr>
            </a:p>
          </p:txBody>
        </p:sp>
        <p:pic>
          <p:nvPicPr>
            <p:cNvPr id="34" name="Picture 52" descr="C:\Documents and Settings\dvo.AQLRENNES\Mes documents\AQL-Silicomp\CO_Securite\OBS Charte Graphique\Template OBS\Dessins OBS\COMMS_EQUIP_GIFS\C SWITCH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445" y="5493333"/>
              <a:ext cx="326766" cy="287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 descr="C:\Documents and Settings\dvo.AQLRENNES\Mes documents\AQL-Silicomp\CO_Securite\OBS Charte Graphique\Template OBS\Dessins OBS\COMMS_EQUIP_GIFS\C ANALOG-DIGI CONV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065" y="5407300"/>
              <a:ext cx="458184" cy="39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e 39"/>
          <p:cNvGrpSpPr/>
          <p:nvPr/>
        </p:nvGrpSpPr>
        <p:grpSpPr>
          <a:xfrm>
            <a:off x="1354228" y="4544204"/>
            <a:ext cx="2039751" cy="1454330"/>
            <a:chOff x="1354228" y="4544204"/>
            <a:chExt cx="2039751" cy="1454330"/>
          </a:xfrm>
        </p:grpSpPr>
        <p:sp>
          <p:nvSpPr>
            <p:cNvPr id="9" name="Flèche droite rayée 8"/>
            <p:cNvSpPr/>
            <p:nvPr/>
          </p:nvSpPr>
          <p:spPr>
            <a:xfrm rot="7358894">
              <a:off x="2729660" y="4599965"/>
              <a:ext cx="720080" cy="608558"/>
            </a:xfrm>
            <a:prstGeom prst="stripedRightArrow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354228" y="5413759"/>
              <a:ext cx="1938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+mj-lt"/>
                </a:rPr>
                <a:t>logiciels/systèmes </a:t>
              </a:r>
              <a:r>
                <a:rPr lang="fr-FR" sz="1600" dirty="0" err="1" smtClean="0">
                  <a:latin typeface="+mj-lt"/>
                </a:rPr>
                <a:t>Opensource</a:t>
              </a:r>
              <a:endParaRPr lang="fr-FR" sz="1600" dirty="0">
                <a:latin typeface="+mj-lt"/>
              </a:endParaRPr>
            </a:p>
          </p:txBody>
        </p:sp>
        <p:pic>
          <p:nvPicPr>
            <p:cNvPr id="32" name="Picture 9" descr="C:\Documents and Settings\dvo.AQLRENNES\Mes documents\AQL-Silicomp\CO_Securite\OBS Charte Graphique\Template OBS\Dessins OBS\COMMS_EQUIP_GIFS\C CPU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317" y="4907437"/>
              <a:ext cx="383565" cy="519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1" descr="C:\Documents and Settings\dvo.AQLRENNES\Mes documents\AQL-Silicomp\CO_Securite\OBS Charte Graphique\Template OBS\Dessins OBS\COMMS_EQUIP_GIFS\C DATABASE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00" y="4970618"/>
              <a:ext cx="367181" cy="49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e 42"/>
          <p:cNvGrpSpPr/>
          <p:nvPr/>
        </p:nvGrpSpPr>
        <p:grpSpPr>
          <a:xfrm>
            <a:off x="18753" y="2578391"/>
            <a:ext cx="3013208" cy="1998067"/>
            <a:chOff x="18753" y="2578391"/>
            <a:chExt cx="3013208" cy="1998067"/>
          </a:xfrm>
        </p:grpSpPr>
        <p:sp>
          <p:nvSpPr>
            <p:cNvPr id="20" name="Flèche droite rayée 19"/>
            <p:cNvSpPr/>
            <p:nvPr/>
          </p:nvSpPr>
          <p:spPr>
            <a:xfrm flipH="1">
              <a:off x="2311881" y="3136612"/>
              <a:ext cx="720080" cy="608558"/>
            </a:xfrm>
            <a:prstGeom prst="stripedRightArrow">
              <a:avLst/>
            </a:prstGeom>
            <a:solidFill>
              <a:schemeClr val="tx2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8753" y="2881149"/>
              <a:ext cx="22931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+mj-lt"/>
                </a:rPr>
                <a:t>HTTPS</a:t>
              </a:r>
            </a:p>
            <a:p>
              <a:pPr algn="ctr"/>
              <a:r>
                <a:rPr lang="fr-FR" sz="1600" dirty="0" smtClean="0">
                  <a:latin typeface="+mj-lt"/>
                </a:rPr>
                <a:t>IMAP/POP3/SMTP (STARTTLS)</a:t>
              </a:r>
              <a:br>
                <a:rPr lang="fr-FR" sz="1600" dirty="0" smtClean="0">
                  <a:latin typeface="+mj-lt"/>
                </a:rPr>
              </a:br>
              <a:r>
                <a:rPr lang="fr-FR" sz="1600" dirty="0" smtClean="0">
                  <a:latin typeface="+mj-lt"/>
                </a:rPr>
                <a:t>VPN-SSL</a:t>
              </a:r>
            </a:p>
          </p:txBody>
        </p:sp>
        <p:pic>
          <p:nvPicPr>
            <p:cNvPr id="37" name="Picture 15" descr="C:\Documents and Settings\dvo.AQLRENNES\Mes documents\AQL-Silicomp\CO_Securite\OBS Charte Graphique\Template OBS\Dessins OBS\COMMS_EQUIP_GIFS\C EMAIL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29" y="4204588"/>
              <a:ext cx="609021" cy="3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C:\Documents and Settings\dvo.AQLRENNES\Mes documents\AQL-Silicomp\CO_Securite\OBS Charte Graphique\Template OBS\Dessins OBS\COMMS_EQUIP_GIFS\C PBX1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91" y="2578391"/>
              <a:ext cx="428611" cy="55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43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principes d’actions en réponse à </a:t>
            </a:r>
            <a:r>
              <a:rPr lang="fr-FR" altLang="fr-FR" dirty="0" err="1" smtClean="0"/>
              <a:t>HeartBleed</a:t>
            </a:r>
            <a:endParaRPr lang="fr-FR" alt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202391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7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_s66564"/>
          <p:cNvSpPr>
            <a:spLocks noChangeArrowheads="1" noTextEdit="1"/>
          </p:cNvSpPr>
          <p:nvPr/>
        </p:nvSpPr>
        <p:spPr bwMode="auto">
          <a:xfrm>
            <a:off x="3721100" y="2114550"/>
            <a:ext cx="1585913" cy="158432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467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579" name="_s66565"/>
          <p:cNvSpPr>
            <a:spLocks noChangeArrowheads="1"/>
          </p:cNvSpPr>
          <p:nvPr/>
        </p:nvSpPr>
        <p:spPr bwMode="auto">
          <a:xfrm>
            <a:off x="3721100" y="1562100"/>
            <a:ext cx="15859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0" name="_s66566"/>
          <p:cNvSpPr>
            <a:spLocks noChangeArrowheads="1" noTextEdit="1"/>
          </p:cNvSpPr>
          <p:nvPr/>
        </p:nvSpPr>
        <p:spPr bwMode="auto">
          <a:xfrm>
            <a:off x="4192588" y="2341563"/>
            <a:ext cx="1585912" cy="158432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467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629" name="_s66567"/>
          <p:cNvSpPr>
            <a:spLocks noChangeArrowheads="1"/>
          </p:cNvSpPr>
          <p:nvPr/>
        </p:nvSpPr>
        <p:spPr bwMode="auto">
          <a:xfrm>
            <a:off x="227146" y="3489424"/>
            <a:ext cx="2919156" cy="15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dirty="0">
                <a:solidFill>
                  <a:srgbClr val="000000"/>
                </a:solidFill>
                <a:latin typeface="Helvetica 65 Medium" pitchFamily="34" charset="0"/>
              </a:rPr>
              <a:t>importance de la communication et synchronisation des actions </a:t>
            </a:r>
            <a:r>
              <a:rPr lang="fr-FR" altLang="fr-FR" dirty="0" smtClean="0">
                <a:solidFill>
                  <a:srgbClr val="000000"/>
                </a:solidFill>
                <a:latin typeface="Helvetica 65 Medium" pitchFamily="34" charset="0"/>
              </a:rPr>
              <a:t>(en interne </a:t>
            </a:r>
            <a:r>
              <a:rPr lang="fr-FR" altLang="fr-FR" dirty="0">
                <a:solidFill>
                  <a:srgbClr val="000000"/>
                </a:solidFill>
                <a:latin typeface="Helvetica 65 Medium" pitchFamily="34" charset="0"/>
              </a:rPr>
              <a:t>et </a:t>
            </a:r>
            <a:r>
              <a:rPr lang="fr-FR" altLang="fr-FR" dirty="0" smtClean="0">
                <a:solidFill>
                  <a:srgbClr val="000000"/>
                </a:solidFill>
                <a:latin typeface="Helvetica 65 Medium" pitchFamily="34" charset="0"/>
              </a:rPr>
              <a:t>en externe)</a:t>
            </a:r>
            <a:endParaRPr lang="fr-FR" altLang="fr-FR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24582" name="_s66568"/>
          <p:cNvSpPr>
            <a:spLocks noChangeArrowheads="1" noTextEdit="1"/>
          </p:cNvSpPr>
          <p:nvPr/>
        </p:nvSpPr>
        <p:spPr bwMode="auto">
          <a:xfrm>
            <a:off x="4308475" y="2851150"/>
            <a:ext cx="1585913" cy="1584325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4670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584" name="_s66570"/>
          <p:cNvSpPr>
            <a:spLocks noChangeArrowheads="1" noTextEdit="1"/>
          </p:cNvSpPr>
          <p:nvPr/>
        </p:nvSpPr>
        <p:spPr bwMode="auto">
          <a:xfrm>
            <a:off x="3983038" y="3259138"/>
            <a:ext cx="1585912" cy="1584325"/>
          </a:xfrm>
          <a:prstGeom prst="ellipse">
            <a:avLst/>
          </a:prstGeom>
          <a:solidFill>
            <a:schemeClr val="bg2">
              <a:alpha val="50195"/>
            </a:schemeClr>
          </a:solidFill>
          <a:ln w="4670">
            <a:solidFill>
              <a:schemeClr val="bg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633" name="_s66571"/>
          <p:cNvSpPr>
            <a:spLocks noChangeArrowheads="1"/>
          </p:cNvSpPr>
          <p:nvPr/>
        </p:nvSpPr>
        <p:spPr bwMode="auto">
          <a:xfrm>
            <a:off x="5791402" y="1412776"/>
            <a:ext cx="2624410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Helvetica 65 Medium" pitchFamily="34" charset="0"/>
              </a:rPr>
              <a:t>la crypto est restée fiable c’est sa mise en œuvre qui a été défaillante</a:t>
            </a:r>
            <a:endParaRPr lang="fr-FR" altLang="fr-FR" sz="1800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24586" name="_s66572"/>
          <p:cNvSpPr>
            <a:spLocks noChangeArrowheads="1" noTextEdit="1"/>
          </p:cNvSpPr>
          <p:nvPr/>
        </p:nvSpPr>
        <p:spPr bwMode="auto">
          <a:xfrm>
            <a:off x="3460750" y="3259138"/>
            <a:ext cx="1585913" cy="15843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467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635" name="_s66573"/>
          <p:cNvSpPr>
            <a:spLocks noChangeArrowheads="1"/>
          </p:cNvSpPr>
          <p:nvPr/>
        </p:nvSpPr>
        <p:spPr bwMode="auto">
          <a:xfrm>
            <a:off x="899592" y="1412776"/>
            <a:ext cx="2821508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dirty="0">
                <a:solidFill>
                  <a:srgbClr val="000000"/>
                </a:solidFill>
                <a:latin typeface="Helvetica 65 Medium" pitchFamily="34" charset="0"/>
              </a:rPr>
              <a:t>accélérer la maitrise de la cryptographie et des conditions de mise en œuvre</a:t>
            </a:r>
          </a:p>
        </p:txBody>
      </p:sp>
      <p:sp>
        <p:nvSpPr>
          <p:cNvPr id="24588" name="_s66574"/>
          <p:cNvSpPr>
            <a:spLocks noChangeArrowheads="1" noTextEdit="1"/>
          </p:cNvSpPr>
          <p:nvPr/>
        </p:nvSpPr>
        <p:spPr bwMode="auto">
          <a:xfrm>
            <a:off x="3135313" y="2851150"/>
            <a:ext cx="1585912" cy="1584325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467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637" name="_s66575"/>
          <p:cNvSpPr>
            <a:spLocks noChangeArrowheads="1"/>
          </p:cNvSpPr>
          <p:nvPr/>
        </p:nvSpPr>
        <p:spPr bwMode="auto">
          <a:xfrm>
            <a:off x="3320150" y="5157192"/>
            <a:ext cx="290803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dirty="0" smtClean="0">
                <a:solidFill>
                  <a:srgbClr val="000000"/>
                </a:solidFill>
                <a:latin typeface="Helvetica 65 Medium" pitchFamily="34" charset="0"/>
              </a:rPr>
              <a:t>nécessité d’intégrer les </a:t>
            </a:r>
            <a:r>
              <a:rPr lang="fr-FR" altLang="fr-FR" dirty="0">
                <a:solidFill>
                  <a:srgbClr val="000000"/>
                </a:solidFill>
                <a:latin typeface="Helvetica 65 Medium" pitchFamily="34" charset="0"/>
              </a:rPr>
              <a:t>services Cloud </a:t>
            </a:r>
            <a:r>
              <a:rPr lang="fr-FR" altLang="fr-FR" dirty="0" smtClean="0">
                <a:solidFill>
                  <a:srgbClr val="000000"/>
                </a:solidFill>
                <a:latin typeface="Helvetica 65 Medium" pitchFamily="34" charset="0"/>
              </a:rPr>
              <a:t>dans </a:t>
            </a:r>
            <a:r>
              <a:rPr lang="fr-FR" altLang="fr-FR" dirty="0">
                <a:solidFill>
                  <a:srgbClr val="000000"/>
                </a:solidFill>
                <a:latin typeface="Helvetica 65 Medium" pitchFamily="34" charset="0"/>
              </a:rPr>
              <a:t>la gestion des </a:t>
            </a:r>
            <a:r>
              <a:rPr lang="fr-FR" altLang="fr-FR" dirty="0" smtClean="0">
                <a:solidFill>
                  <a:srgbClr val="000000"/>
                </a:solidFill>
                <a:latin typeface="Helvetica 65 Medium" pitchFamily="34" charset="0"/>
              </a:rPr>
              <a:t>vulnérabilités et incidents</a:t>
            </a:r>
            <a:endParaRPr lang="fr-FR" altLang="fr-FR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24590" name="_s66576"/>
          <p:cNvSpPr>
            <a:spLocks noChangeArrowheads="1" noTextEdit="1"/>
          </p:cNvSpPr>
          <p:nvPr/>
        </p:nvSpPr>
        <p:spPr bwMode="auto">
          <a:xfrm>
            <a:off x="3251200" y="2341563"/>
            <a:ext cx="1585913" cy="1584325"/>
          </a:xfrm>
          <a:prstGeom prst="ellipse">
            <a:avLst/>
          </a:prstGeom>
          <a:solidFill>
            <a:schemeClr val="hlink">
              <a:alpha val="50195"/>
            </a:schemeClr>
          </a:solidFill>
          <a:ln w="4670">
            <a:solidFill>
              <a:schemeClr val="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639" name="_s66577"/>
          <p:cNvSpPr>
            <a:spLocks noChangeArrowheads="1"/>
          </p:cNvSpPr>
          <p:nvPr/>
        </p:nvSpPr>
        <p:spPr bwMode="auto">
          <a:xfrm>
            <a:off x="6159358" y="3479961"/>
            <a:ext cx="2228832" cy="114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altLang="fr-FR" dirty="0">
                <a:solidFill>
                  <a:srgbClr val="000000"/>
                </a:solidFill>
                <a:latin typeface="Helvetica 65 Medium" pitchFamily="34" charset="0"/>
              </a:rPr>
              <a:t>inventaire des systèmes internes et externes et contacts associés</a:t>
            </a:r>
          </a:p>
        </p:txBody>
      </p:sp>
      <p:sp>
        <p:nvSpPr>
          <p:cNvPr id="2459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3841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3" grpId="0"/>
      <p:bldP spid="26635" grpId="0"/>
      <p:bldP spid="26637" grpId="0"/>
      <p:bldP spid="266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8" y="0"/>
            <a:ext cx="7928043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13" y="5085184"/>
            <a:ext cx="2604439" cy="14578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23" y="3228673"/>
            <a:ext cx="3024336" cy="17036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4" y="2318343"/>
            <a:ext cx="2886478" cy="16147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51017"/>
            <a:ext cx="2900768" cy="16147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1" y="1484784"/>
            <a:ext cx="3184037" cy="174388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94" y="4615243"/>
            <a:ext cx="3301688" cy="182162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240360" cy="178246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139877" y="75982"/>
            <a:ext cx="310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http://www.oran.ge/securite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80" y="3423228"/>
            <a:ext cx="3737638" cy="209821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92" y="2114493"/>
            <a:ext cx="3126854" cy="16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back view of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36613"/>
            <a:ext cx="4716462" cy="1049337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fr-FR" sz="4800" smtClean="0">
                <a:latin typeface="Helvetica 65 Medium" pitchFamily="34" charset="0"/>
              </a:rPr>
              <a:t>des questions  ?</a:t>
            </a:r>
            <a:br>
              <a:rPr lang="en-US" altLang="fr-FR" sz="4800" smtClean="0">
                <a:latin typeface="Helvetica 65 Medium" pitchFamily="34" charset="0"/>
              </a:rPr>
            </a:br>
            <a:endParaRPr lang="en-US" altLang="fr-FR" sz="4800" smtClean="0">
              <a:solidFill>
                <a:schemeClr val="bg1"/>
              </a:solidFill>
              <a:latin typeface="Helvetica 65 Medium" pitchFamily="34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4175125" y="4221163"/>
            <a:ext cx="49688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5400">
                <a:solidFill>
                  <a:schemeClr val="tx2"/>
                </a:solidFill>
                <a:latin typeface="Helvetica 65 Medium" pitchFamily="34" charset="0"/>
              </a:rPr>
              <a:t>des réponses !</a:t>
            </a:r>
            <a:endParaRPr lang="fr-FR" altLang="fr-FR" sz="5400">
              <a:solidFill>
                <a:schemeClr val="bg1"/>
              </a:solidFill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73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clef privée compromise : </a:t>
            </a:r>
            <a:r>
              <a:rPr lang="fr-FR" dirty="0"/>
              <a:t>c’est grave professeur ?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522409" y="1444231"/>
            <a:ext cx="5754236" cy="2908621"/>
            <a:chOff x="2339752" y="1067247"/>
            <a:chExt cx="4117851" cy="2047081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2339752" y="2335560"/>
              <a:ext cx="3816424" cy="0"/>
            </a:xfrm>
            <a:prstGeom prst="straightConnector1">
              <a:avLst/>
            </a:prstGeom>
            <a:ln w="47625" cmpd="sng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>
              <a:off x="4092327" y="2119536"/>
              <a:ext cx="0" cy="877416"/>
            </a:xfrm>
            <a:prstGeom prst="line">
              <a:avLst/>
            </a:prstGeom>
            <a:ln w="19050" cmpd="sng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5422701" y="1868028"/>
              <a:ext cx="1034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2"/>
                  </a:solidFill>
                  <a:latin typeface="+mj-lt"/>
                </a:rPr>
                <a:t>temps</a:t>
              </a:r>
              <a:endParaRPr lang="fr-FR" dirty="0">
                <a:solidFill>
                  <a:schemeClr val="bg2"/>
                </a:solidFill>
                <a:latin typeface="+mj-lt"/>
              </a:endParaRPr>
            </a:p>
          </p:txBody>
        </p:sp>
        <p:pic>
          <p:nvPicPr>
            <p:cNvPr id="8" name="Imag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188" y="1596801"/>
              <a:ext cx="446278" cy="44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12"/>
            <p:cNvSpPr txBox="1">
              <a:spLocks noChangeArrowheads="1"/>
            </p:cNvSpPr>
            <p:nvPr/>
          </p:nvSpPr>
          <p:spPr bwMode="auto">
            <a:xfrm>
              <a:off x="3277164" y="1067247"/>
              <a:ext cx="163032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 55 Roman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55 Roman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55 Roman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55 Roman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55 Roman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55 Roman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55 Roman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55 Roman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55 Roman" pitchFamily="2" charset="0"/>
                </a:defRPr>
              </a:lvl9pPr>
            </a:lstStyle>
            <a:p>
              <a:pPr algn="ctr"/>
              <a:r>
                <a:rPr lang="fr-FR" altLang="fr-FR" sz="1600" dirty="0" smtClean="0">
                  <a:solidFill>
                    <a:prstClr val="black"/>
                  </a:solidFill>
                  <a:latin typeface="Helvetica 65 Medium" pitchFamily="34" charset="0"/>
                </a:rPr>
                <a:t>clef privée</a:t>
              </a:r>
            </a:p>
            <a:p>
              <a:pPr algn="ctr"/>
              <a:r>
                <a:rPr lang="fr-FR" altLang="fr-FR" sz="1600" dirty="0" smtClean="0">
                  <a:solidFill>
                    <a:prstClr val="black"/>
                  </a:solidFill>
                  <a:latin typeface="Helvetica 65 Medium" pitchFamily="34" charset="0"/>
                </a:rPr>
                <a:t>compromise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4092327" y="2780928"/>
              <a:ext cx="1991841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Éclair 10"/>
            <p:cNvSpPr/>
            <p:nvPr/>
          </p:nvSpPr>
          <p:spPr>
            <a:xfrm>
              <a:off x="4860032" y="2335560"/>
              <a:ext cx="451848" cy="778768"/>
            </a:xfrm>
            <a:prstGeom prst="lightningBolt">
              <a:avLst/>
            </a:prstGeom>
            <a:gradFill>
              <a:gsLst>
                <a:gs pos="0">
                  <a:schemeClr val="tx1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r-FR">
                <a:latin typeface="+mj-lt"/>
              </a:endParaRPr>
            </a:p>
          </p:txBody>
        </p:sp>
      </p:grp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1382788" y="5259079"/>
            <a:ext cx="5800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Helvetica 55 Roma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55 Roma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55 Roman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55 Roman" pitchFamily="2" charset="0"/>
              </a:defRPr>
            </a:lvl9pPr>
          </a:lstStyle>
          <a:p>
            <a:pPr algn="ctr"/>
            <a:r>
              <a:rPr lang="fr-FR" altLang="fr-FR" sz="2400" dirty="0" smtClean="0">
                <a:solidFill>
                  <a:prstClr val="black"/>
                </a:solidFill>
                <a:latin typeface="Helvetica 65 Medium" pitchFamily="34" charset="0"/>
              </a:rPr>
              <a:t>… mais pas seulement !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573748" y="4509120"/>
            <a:ext cx="5658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prstClr val="black"/>
                </a:solidFill>
                <a:latin typeface="Helvetica 65 Medium" pitchFamily="34" charset="0"/>
              </a:defRPr>
            </a:lvl1pPr>
            <a:lvl2pPr marL="742950" indent="-285750">
              <a:defRPr>
                <a:latin typeface="Helvetica 55 Roman" pitchFamily="2" charset="0"/>
              </a:defRPr>
            </a:lvl2pPr>
            <a:lvl3pPr marL="1143000" indent="-228600">
              <a:defRPr>
                <a:latin typeface="Helvetica 55 Roman" pitchFamily="2" charset="0"/>
              </a:defRPr>
            </a:lvl3pPr>
            <a:lvl4pPr marL="1600200" indent="-228600">
              <a:defRPr>
                <a:latin typeface="Helvetica 55 Roman" pitchFamily="2" charset="0"/>
              </a:defRPr>
            </a:lvl4pPr>
            <a:lvl5pPr marL="2057400" indent="-228600">
              <a:defRPr>
                <a:latin typeface="Helvetica 55 Roman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Helvetica 55 Roman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Helvetica 55 Roman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Helvetica 55 Roman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Helvetica 55 Roman" pitchFamily="2" charset="0"/>
              </a:defRPr>
            </a:lvl9pPr>
          </a:lstStyle>
          <a:p>
            <a:r>
              <a:rPr lang="fr-FR" dirty="0"/>
              <a:t>attaques en </a:t>
            </a:r>
            <a:r>
              <a:rPr lang="fr-FR" dirty="0" err="1"/>
              <a:t>MitM</a:t>
            </a:r>
            <a:r>
              <a:rPr lang="fr-FR" dirty="0"/>
              <a:t> (Man in the Middle)</a:t>
            </a:r>
          </a:p>
        </p:txBody>
      </p:sp>
    </p:spTree>
    <p:extLst>
      <p:ext uri="{BB962C8B-B14F-4D97-AF65-F5344CB8AC3E}">
        <p14:creationId xmlns:p14="http://schemas.microsoft.com/office/powerpoint/2010/main" val="4113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4834003" y="5848955"/>
            <a:ext cx="3796654" cy="59049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la confidentialité des communications passées est conservée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77102" y="5785160"/>
            <a:ext cx="3217317" cy="5904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la confidentialité des communications passées est compromise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PFS (</a:t>
            </a:r>
            <a:r>
              <a:rPr lang="fr-FR" dirty="0" err="1" smtClean="0"/>
              <a:t>Perfect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 </a:t>
            </a:r>
            <a:r>
              <a:rPr lang="fr-FR" dirty="0" err="1" smtClean="0"/>
              <a:t>Secrecy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26986"/>
            <a:ext cx="5128244" cy="1453942"/>
          </a:xfrm>
          <a:prstGeom prst="rect">
            <a:avLst/>
          </a:prstGeom>
        </p:spPr>
      </p:pic>
      <p:sp>
        <p:nvSpPr>
          <p:cNvPr id="39" name="Heptagone 38"/>
          <p:cNvSpPr/>
          <p:nvPr/>
        </p:nvSpPr>
        <p:spPr bwMode="auto">
          <a:xfrm>
            <a:off x="1731038" y="1326986"/>
            <a:ext cx="323850" cy="358775"/>
          </a:xfrm>
          <a:prstGeom prst="hep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solidFill>
                  <a:prstClr val="white"/>
                </a:solidFill>
                <a:latin typeface="Helvetica 65 Medium" panose="020B0604020202020204" pitchFamily="34" charset="0"/>
              </a:rPr>
              <a:t>1</a:t>
            </a:r>
            <a:endParaRPr lang="fr-FR" sz="2000" dirty="0">
              <a:solidFill>
                <a:prstClr val="white"/>
              </a:solidFill>
              <a:latin typeface="Helvetica 65 Medium" panose="020B0604020202020204" pitchFamily="34" charset="0"/>
            </a:endParaRPr>
          </a:p>
        </p:txBody>
      </p:sp>
      <p:sp>
        <p:nvSpPr>
          <p:cNvPr id="10" name="Heptagone 9"/>
          <p:cNvSpPr/>
          <p:nvPr/>
        </p:nvSpPr>
        <p:spPr bwMode="auto">
          <a:xfrm>
            <a:off x="1731038" y="2053957"/>
            <a:ext cx="323850" cy="358775"/>
          </a:xfrm>
          <a:prstGeom prst="hep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prstClr val="white"/>
                </a:solidFill>
                <a:latin typeface="Helvetica 65 Medium" panose="020B0604020202020204" pitchFamily="34" charset="0"/>
              </a:rPr>
              <a:t>2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72678" y="5119061"/>
            <a:ext cx="3626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si les échanges SSL ont été enregistrés, la « </a:t>
            </a:r>
            <a:r>
              <a:rPr lang="fr-FR" sz="1400" dirty="0" err="1" smtClean="0">
                <a:latin typeface="+mn-lt"/>
              </a:rPr>
              <a:t>pre</a:t>
            </a:r>
            <a:r>
              <a:rPr lang="fr-FR" sz="1400" dirty="0" smtClean="0">
                <a:latin typeface="+mn-lt"/>
              </a:rPr>
              <a:t>-master key » peut être déchiffrée à postériori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788024" y="5135814"/>
            <a:ext cx="3842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la clef privée du serveur web ne permet aucunement de recouvrir la « </a:t>
            </a:r>
            <a:r>
              <a:rPr lang="fr-FR" sz="1400" dirty="0" err="1" smtClean="0">
                <a:latin typeface="+mn-lt"/>
              </a:rPr>
              <a:t>pre</a:t>
            </a:r>
            <a:r>
              <a:rPr lang="fr-FR" sz="1400" dirty="0" smtClean="0">
                <a:latin typeface="+mn-lt"/>
              </a:rPr>
              <a:t>-master key »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72678" y="3570047"/>
            <a:ext cx="3550650" cy="1527672"/>
            <a:chOff x="472678" y="3645024"/>
            <a:chExt cx="3550650" cy="1527672"/>
          </a:xfrm>
        </p:grpSpPr>
        <p:grpSp>
          <p:nvGrpSpPr>
            <p:cNvPr id="3" name="Groupe 2"/>
            <p:cNvGrpSpPr/>
            <p:nvPr/>
          </p:nvGrpSpPr>
          <p:grpSpPr>
            <a:xfrm>
              <a:off x="873088" y="3645024"/>
              <a:ext cx="3150240" cy="1527672"/>
              <a:chOff x="873088" y="3645024"/>
              <a:chExt cx="3150240" cy="1527672"/>
            </a:xfrm>
          </p:grpSpPr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1620" y="3645024"/>
                <a:ext cx="2871708" cy="1497543"/>
              </a:xfrm>
              <a:prstGeom prst="rect">
                <a:avLst/>
              </a:prstGeom>
            </p:spPr>
          </p:pic>
          <p:cxnSp>
            <p:nvCxnSpPr>
              <p:cNvPr id="49" name="Connecteur droit avec flèche 48"/>
              <p:cNvCxnSpPr/>
              <p:nvPr/>
            </p:nvCxnSpPr>
            <p:spPr>
              <a:xfrm flipH="1">
                <a:off x="873088" y="4859437"/>
                <a:ext cx="1512168" cy="0"/>
              </a:xfrm>
              <a:prstGeom prst="straightConnector1">
                <a:avLst/>
              </a:prstGeom>
              <a:ln w="317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Éclair 49"/>
              <p:cNvSpPr/>
              <p:nvPr/>
            </p:nvSpPr>
            <p:spPr>
              <a:xfrm>
                <a:off x="1593260" y="4546177"/>
                <a:ext cx="451848" cy="626519"/>
              </a:xfrm>
              <a:prstGeom prst="lightningBol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</p:grpSp>
        <p:sp>
          <p:nvSpPr>
            <p:cNvPr id="53" name="Heptagone 52"/>
            <p:cNvSpPr/>
            <p:nvPr/>
          </p:nvSpPr>
          <p:spPr bwMode="auto">
            <a:xfrm>
              <a:off x="472678" y="4333883"/>
              <a:ext cx="323850" cy="358775"/>
            </a:xfrm>
            <a:prstGeom prst="hep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 smtClean="0">
                  <a:solidFill>
                    <a:prstClr val="white"/>
                  </a:solidFill>
                  <a:latin typeface="Helvetica 65 Medium" panose="020B0604020202020204" pitchFamily="34" charset="0"/>
                </a:rPr>
                <a:t>1</a:t>
              </a:r>
              <a:endParaRPr lang="fr-FR" sz="2000" dirty="0">
                <a:solidFill>
                  <a:prstClr val="white"/>
                </a:solidFill>
                <a:latin typeface="Helvetica 65 Medium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834003" y="3564940"/>
            <a:ext cx="3419424" cy="1497543"/>
            <a:chOff x="4834003" y="3645023"/>
            <a:chExt cx="3419424" cy="1497543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719" y="3645023"/>
              <a:ext cx="2871708" cy="1497543"/>
            </a:xfrm>
            <a:prstGeom prst="rect">
              <a:avLst/>
            </a:prstGeom>
          </p:spPr>
        </p:pic>
        <p:sp>
          <p:nvSpPr>
            <p:cNvPr id="54" name="Heptagone 53"/>
            <p:cNvSpPr/>
            <p:nvPr/>
          </p:nvSpPr>
          <p:spPr bwMode="auto">
            <a:xfrm>
              <a:off x="4834003" y="4333883"/>
              <a:ext cx="323850" cy="358775"/>
            </a:xfrm>
            <a:prstGeom prst="hept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prstClr val="white"/>
                  </a:solidFill>
                  <a:latin typeface="Helvetica 65 Medium" panose="020B0604020202020204" pitchFamily="34" charset="0"/>
                </a:rPr>
                <a:t>2</a:t>
              </a:r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4471826" y="3173895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69482" y="3173895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PFS via DHE ou ECDHE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733551" y="318817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pas de PFS avec échange RSA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3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1" grpId="0"/>
      <p:bldP spid="52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5580112" y="1844675"/>
            <a:ext cx="2592338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Helvetica 45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Times New Roman" pitchFamily="18" charset="0"/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Helvetica 45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Helvetica 45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r-FR" sz="5400" dirty="0" smtClean="0">
                <a:solidFill>
                  <a:schemeClr val="tx2"/>
                </a:solidFill>
                <a:latin typeface="Arial" charset="0"/>
              </a:rPr>
              <a:t>merci !</a:t>
            </a:r>
            <a:endParaRPr lang="en-US" altLang="fr-FR" sz="54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 smtClean="0"/>
              <a:t>agenda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7947025" cy="525621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SzPct val="200000"/>
              <a:buFont typeface="Helvetica 65 Medium" pitchFamily="34" charset="0"/>
              <a:buAutoNum type="arabicPeriod"/>
            </a:pPr>
            <a:r>
              <a:rPr lang="fr-FR" altLang="fr-FR" sz="2800" dirty="0" smtClean="0"/>
              <a:t>pour commencer, quelques révisions</a:t>
            </a:r>
          </a:p>
          <a:p>
            <a:pPr marL="457200" indent="-457200">
              <a:lnSpc>
                <a:spcPct val="200000"/>
              </a:lnSpc>
              <a:buSzPct val="200000"/>
              <a:buFont typeface="Helvetica 65 Medium" pitchFamily="34" charset="0"/>
              <a:buAutoNum type="arabicPeriod"/>
            </a:pPr>
            <a:r>
              <a:rPr lang="fr-FR" altLang="fr-FR" sz="2800" dirty="0" smtClean="0"/>
              <a:t>une connexion SSL comment ça marche ?</a:t>
            </a:r>
          </a:p>
          <a:p>
            <a:pPr marL="457200" indent="-457200">
              <a:lnSpc>
                <a:spcPct val="200000"/>
              </a:lnSpc>
              <a:buSzPct val="200000"/>
              <a:buFont typeface="Helvetica 65 Medium" pitchFamily="34" charset="0"/>
              <a:buAutoNum type="arabicPeriod"/>
            </a:pPr>
            <a:r>
              <a:rPr lang="fr-FR" altLang="fr-FR" sz="2800" dirty="0" smtClean="0"/>
              <a:t>fonctionnement de </a:t>
            </a:r>
            <a:r>
              <a:rPr lang="fr-FR" altLang="fr-FR" sz="2800" dirty="0" err="1" smtClean="0"/>
              <a:t>Heartbleed</a:t>
            </a:r>
            <a:endParaRPr lang="fr-FR" altLang="fr-FR" sz="2800" dirty="0" smtClean="0"/>
          </a:p>
          <a:p>
            <a:pPr marL="457200" indent="-457200">
              <a:lnSpc>
                <a:spcPct val="200000"/>
              </a:lnSpc>
              <a:buSzPct val="200000"/>
              <a:buFont typeface="Helvetica 65 Medium" pitchFamily="34" charset="0"/>
              <a:buAutoNum type="arabicPeriod"/>
            </a:pPr>
            <a:r>
              <a:rPr lang="fr-FR" altLang="fr-FR" sz="2800" dirty="0" smtClean="0"/>
              <a:t>répondre à </a:t>
            </a:r>
            <a:r>
              <a:rPr lang="fr-FR" altLang="fr-FR" sz="2800" dirty="0" err="1" smtClean="0"/>
              <a:t>Heartbleed</a:t>
            </a:r>
            <a:r>
              <a:rPr lang="fr-FR" altLang="fr-FR" sz="2800" dirty="0" smtClean="0"/>
              <a:t>... les principes</a:t>
            </a:r>
          </a:p>
          <a:p>
            <a:pPr marL="457200" indent="-457200">
              <a:lnSpc>
                <a:spcPct val="200000"/>
              </a:lnSpc>
              <a:buSzPct val="200000"/>
              <a:buFont typeface="Helvetica 65 Medium" pitchFamily="34" charset="0"/>
              <a:buAutoNum type="arabicPeriod"/>
            </a:pPr>
            <a:r>
              <a:rPr lang="fr-FR" altLang="fr-FR" sz="2800" dirty="0" smtClean="0"/>
              <a:t>conclusion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révisions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935596" y="1259468"/>
            <a:ext cx="3240360" cy="2300582"/>
            <a:chOff x="935596" y="1259468"/>
            <a:chExt cx="3240360" cy="2300582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935596" y="1628800"/>
              <a:ext cx="3240360" cy="193125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fr-FR" sz="1600" dirty="0"/>
                <a:t>u</a:t>
              </a:r>
              <a:r>
                <a:rPr lang="fr-FR" sz="1600" dirty="0" smtClean="0"/>
                <a:t>ne seule et même clef pour chiffrer et déchiffrer</a:t>
              </a:r>
            </a:p>
            <a:p>
              <a:pPr algn="ctr"/>
              <a:endParaRPr lang="fr-FR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/>
                <a:t>partage nécessaire de la clef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/>
                <a:t>renouvellement fréquent</a:t>
              </a:r>
            </a:p>
            <a:p>
              <a:pPr algn="ctr"/>
              <a:endParaRPr lang="fr-FR" sz="1600" dirty="0" smtClean="0"/>
            </a:p>
            <a:p>
              <a:pPr algn="ctr"/>
              <a:r>
                <a:rPr lang="fr-FR" sz="1600" dirty="0" smtClean="0"/>
                <a:t>ex: AES, Camellia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259632" y="1259468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chiffrement symétrique</a:t>
              </a:r>
              <a:endParaRPr lang="fr-FR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649599" y="1259468"/>
            <a:ext cx="3240360" cy="2300582"/>
            <a:chOff x="4649599" y="1259468"/>
            <a:chExt cx="3240360" cy="230058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649599" y="1630480"/>
              <a:ext cx="3240360" cy="192957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d</a:t>
              </a:r>
              <a:r>
                <a:rPr lang="fr-FR" sz="1600" dirty="0" smtClean="0"/>
                <a:t>eux </a:t>
              </a:r>
              <a:r>
                <a:rPr lang="fr-FR" sz="1600" dirty="0"/>
                <a:t>clefs </a:t>
              </a:r>
              <a:r>
                <a:rPr lang="fr-FR" sz="1600" dirty="0" smtClean="0"/>
                <a:t>intimement liées</a:t>
              </a:r>
            </a:p>
            <a:p>
              <a:pPr algn="ctr"/>
              <a:r>
                <a:rPr lang="fr-FR" sz="1600" dirty="0" smtClean="0"/>
                <a:t>clef publique / privée</a:t>
              </a:r>
            </a:p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ce que chiffre </a:t>
              </a:r>
              <a:r>
                <a:rPr lang="fr-FR" sz="1600" dirty="0" smtClean="0"/>
                <a:t>l’une des clefs, </a:t>
              </a:r>
              <a:r>
                <a:rPr lang="fr-FR" sz="1600" dirty="0"/>
                <a:t>l’autre </a:t>
              </a:r>
              <a:r>
                <a:rPr lang="fr-FR" sz="1600" dirty="0" smtClean="0"/>
                <a:t>le déchiffre</a:t>
              </a:r>
            </a:p>
            <a:p>
              <a:pPr algn="ctr"/>
              <a:r>
                <a:rPr lang="fr-FR" sz="1600" dirty="0"/>
                <a:t/>
              </a:r>
              <a:br>
                <a:rPr lang="fr-FR" sz="1600" dirty="0"/>
              </a:br>
              <a:r>
                <a:rPr lang="fr-FR" sz="1600" dirty="0" smtClean="0"/>
                <a:t>ex</a:t>
              </a:r>
              <a:r>
                <a:rPr lang="fr-FR" sz="1600" dirty="0"/>
                <a:t>: RSA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973634" y="1259468"/>
              <a:ext cx="2694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chiffrement asymétrique</a:t>
              </a:r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935596" y="3689456"/>
            <a:ext cx="3240360" cy="2245214"/>
            <a:chOff x="935596" y="3689456"/>
            <a:chExt cx="3240360" cy="2245214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935596" y="4062462"/>
              <a:ext cx="3240360" cy="187220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/>
                <a:t>un « condensé » d’infos</a:t>
              </a:r>
            </a:p>
            <a:p>
              <a:pPr algn="ctr"/>
              <a:endParaRPr lang="fr-FR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/>
                <a:t>non réversible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smtClean="0"/>
                <a:t>non prédictible</a:t>
              </a:r>
            </a:p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ex: MD5, SHA, ….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57887" y="3689456"/>
              <a:ext cx="25186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condensat / hash-code</a:t>
              </a:r>
              <a:endParaRPr lang="fr-FR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649599" y="3696222"/>
            <a:ext cx="3240360" cy="2238448"/>
            <a:chOff x="4649599" y="3696222"/>
            <a:chExt cx="3240360" cy="223844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4649599" y="4058788"/>
              <a:ext cx="3240360" cy="187588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fr-FR" sz="1600" dirty="0"/>
                <a:t>chiffrement d’un hash-code avec la partie privée d’une clef RSA</a:t>
              </a:r>
            </a:p>
            <a:p>
              <a:pPr algn="ctr"/>
              <a:endParaRPr lang="fr-FR" sz="1600" dirty="0"/>
            </a:p>
            <a:p>
              <a:pPr algn="ctr"/>
              <a:endParaRPr lang="fr-FR" sz="1600" dirty="0" smtClean="0"/>
            </a:p>
            <a:p>
              <a:pPr algn="ctr"/>
              <a:r>
                <a:rPr lang="fr-FR" sz="1600" dirty="0" smtClean="0"/>
                <a:t>vérification d’authenticité</a:t>
              </a:r>
            </a:p>
            <a:p>
              <a:pPr algn="ctr"/>
              <a:endParaRPr lang="fr-FR" sz="1600" dirty="0"/>
            </a:p>
            <a:p>
              <a:pPr algn="ctr"/>
              <a:r>
                <a:rPr lang="fr-FR" sz="1600" dirty="0" smtClean="0"/>
                <a:t>Ex: RSA</a:t>
              </a:r>
              <a:endParaRPr lang="fr-FR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54167" y="3696222"/>
              <a:ext cx="11336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/>
                <a:t>signature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51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phases d’une connexion SSL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1258888" y="1531938"/>
            <a:ext cx="1009650" cy="4684712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55 Roman"/>
              </a:rPr>
              <a:t>client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732588" y="1612900"/>
            <a:ext cx="1008062" cy="4638675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55 Roman"/>
              </a:rPr>
              <a:t>serveur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42876" y="3889375"/>
            <a:ext cx="6167437" cy="2276242"/>
            <a:chOff x="142876" y="3889375"/>
            <a:chExt cx="6167437" cy="2276242"/>
          </a:xfrm>
        </p:grpSpPr>
        <p:pic>
          <p:nvPicPr>
            <p:cNvPr id="84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725" y="3889375"/>
              <a:ext cx="3811588" cy="137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Rectangle à coins arrondis 86"/>
            <p:cNvSpPr/>
            <p:nvPr/>
          </p:nvSpPr>
          <p:spPr>
            <a:xfrm>
              <a:off x="142876" y="4716229"/>
              <a:ext cx="2355849" cy="1449388"/>
            </a:xfrm>
            <a:prstGeom prst="wedgeRoundRectCallout">
              <a:avLst>
                <a:gd name="adj1" fmla="val 51277"/>
                <a:gd name="adj2" fmla="val -63040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passage en mode chiffré sur base de la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clef négociée</a:t>
              </a:r>
              <a:r>
                <a:rPr kumimoji="0" lang="fr-FR" sz="18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 en (#2) et algorithmes en (#1)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65 Medium" panose="020B0604020202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627313" y="4419600"/>
            <a:ext cx="6208712" cy="1744663"/>
            <a:chOff x="2627313" y="4419600"/>
            <a:chExt cx="6208712" cy="1744663"/>
          </a:xfrm>
        </p:grpSpPr>
        <p:pic>
          <p:nvPicPr>
            <p:cNvPr id="81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5573713"/>
              <a:ext cx="38131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Rectangle à coins arrondis 87"/>
            <p:cNvSpPr/>
            <p:nvPr/>
          </p:nvSpPr>
          <p:spPr>
            <a:xfrm>
              <a:off x="6310313" y="4419600"/>
              <a:ext cx="2525712" cy="1154113"/>
            </a:xfrm>
            <a:prstGeom prst="wedgeRoundRectCallout">
              <a:avLst>
                <a:gd name="adj1" fmla="val -53253"/>
                <a:gd name="adj2" fmla="val 78482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les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messages sont chiffrés 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et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confidentiels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65 Medium" panose="020B0604020202020204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498725" y="955675"/>
            <a:ext cx="6080125" cy="1977445"/>
            <a:chOff x="2498725" y="955675"/>
            <a:chExt cx="6080125" cy="1977445"/>
          </a:xfrm>
        </p:grpSpPr>
        <p:sp>
          <p:nvSpPr>
            <p:cNvPr id="85" name="Rectangle à coins arrondis 84"/>
            <p:cNvSpPr/>
            <p:nvPr/>
          </p:nvSpPr>
          <p:spPr>
            <a:xfrm>
              <a:off x="6345238" y="955675"/>
              <a:ext cx="2233612" cy="1152525"/>
            </a:xfrm>
            <a:prstGeom prst="wedgeRoundRectCallout">
              <a:avLst>
                <a:gd name="adj1" fmla="val -50413"/>
                <a:gd name="adj2" fmla="val 70196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négociation 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des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algorithmes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kern="0" dirty="0" smtClean="0">
                  <a:solidFill>
                    <a:prstClr val="black"/>
                  </a:solidFill>
                  <a:latin typeface="Helvetica 65 Medium" panose="020B0604020202020204" pitchFamily="34" charset="0"/>
                </a:rPr>
                <a:t>&amp; authentification </a:t>
              </a:r>
              <a:r>
                <a:rPr lang="fr-FR" kern="0" dirty="0">
                  <a:solidFill>
                    <a:prstClr val="black"/>
                  </a:solidFill>
                  <a:latin typeface="Helvetica 65 Medium" panose="020B0604020202020204" pitchFamily="34" charset="0"/>
                </a:rPr>
                <a:t>du serveur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65 Medium" panose="020B0604020202020204" pitchFamily="34" charset="0"/>
              </a:endParaRPr>
            </a:p>
          </p:txBody>
        </p:sp>
        <p:pic>
          <p:nvPicPr>
            <p:cNvPr id="92" name="Image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725" y="1665506"/>
              <a:ext cx="3771054" cy="1267614"/>
            </a:xfrm>
            <a:prstGeom prst="rect">
              <a:avLst/>
            </a:prstGeom>
          </p:spPr>
        </p:pic>
      </p:grpSp>
      <p:grpSp>
        <p:nvGrpSpPr>
          <p:cNvPr id="4" name="Groupe 3"/>
          <p:cNvGrpSpPr/>
          <p:nvPr/>
        </p:nvGrpSpPr>
        <p:grpSpPr>
          <a:xfrm>
            <a:off x="142875" y="2082800"/>
            <a:ext cx="6167438" cy="1684500"/>
            <a:chOff x="142875" y="2082800"/>
            <a:chExt cx="6167438" cy="1684500"/>
          </a:xfrm>
        </p:grpSpPr>
        <p:sp>
          <p:nvSpPr>
            <p:cNvPr id="86" name="Rectangle à coins arrondis 85"/>
            <p:cNvSpPr/>
            <p:nvPr/>
          </p:nvSpPr>
          <p:spPr>
            <a:xfrm>
              <a:off x="142875" y="2082800"/>
              <a:ext cx="2233613" cy="1154113"/>
            </a:xfrm>
            <a:prstGeom prst="wedgeRoundRectCallout">
              <a:avLst>
                <a:gd name="adj1" fmla="val 48892"/>
                <a:gd name="adj2" fmla="val 66993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65 Medium" panose="020B0604020202020204" pitchFamily="34" charset="0"/>
                </a:rPr>
                <a:t>négociation clef de chiffrement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65 Medium" panose="020B0604020202020204" pitchFamily="34" charset="0"/>
              </a:endParaRPr>
            </a:p>
          </p:txBody>
        </p:sp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526" y="3156211"/>
              <a:ext cx="3754787" cy="611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3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certificat SSL et </a:t>
            </a:r>
            <a:r>
              <a:rPr lang="fr-FR" dirty="0" err="1" smtClean="0"/>
              <a:t>pre</a:t>
            </a:r>
            <a:r>
              <a:rPr lang="fr-FR" dirty="0" smtClean="0"/>
              <a:t>-master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84" y="2851431"/>
            <a:ext cx="3672408" cy="2640164"/>
          </a:xfrm>
        </p:spPr>
      </p:pic>
      <p:grpSp>
        <p:nvGrpSpPr>
          <p:cNvPr id="3" name="Groupe 2"/>
          <p:cNvGrpSpPr/>
          <p:nvPr/>
        </p:nvGrpSpPr>
        <p:grpSpPr>
          <a:xfrm>
            <a:off x="444236" y="1514689"/>
            <a:ext cx="5760640" cy="2056822"/>
            <a:chOff x="467544" y="1948242"/>
            <a:chExt cx="5760640" cy="2056822"/>
          </a:xfrm>
        </p:grpSpPr>
        <p:sp>
          <p:nvSpPr>
            <p:cNvPr id="6" name="ZoneTexte 4"/>
            <p:cNvSpPr txBox="1">
              <a:spLocks noChangeArrowheads="1"/>
            </p:cNvSpPr>
            <p:nvPr/>
          </p:nvSpPr>
          <p:spPr bwMode="auto">
            <a:xfrm>
              <a:off x="690925" y="1948242"/>
              <a:ext cx="3622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Times New Roman" pitchFamily="18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dirty="0" smtClean="0">
                  <a:latin typeface="Arial" charset="0"/>
                </a:rPr>
                <a:t>vérification du certificat SSL</a:t>
              </a:r>
              <a:endParaRPr lang="fr-FR" altLang="fr-FR" sz="1800" dirty="0">
                <a:latin typeface="Arial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937773" y="2348880"/>
              <a:ext cx="370205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Times New Roman" pitchFamily="18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400" dirty="0" smtClean="0">
                  <a:solidFill>
                    <a:srgbClr val="FF6600"/>
                  </a:solidFill>
                </a:rPr>
                <a:t>Le client vérifie la validité du certificat SSL envoyé par le serveur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en-US" sz="1400" dirty="0" smtClean="0">
                <a:solidFill>
                  <a:srgbClr val="FF66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400" dirty="0" smtClean="0">
                  <a:solidFill>
                    <a:srgbClr val="FF6600"/>
                  </a:solidFill>
                </a:rPr>
                <a:t>OCSP, CRL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fr-FR" altLang="en-US" sz="1400" dirty="0" smtClean="0">
                <a:solidFill>
                  <a:srgbClr val="FF66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400" dirty="0" err="1" smtClean="0">
                  <a:solidFill>
                    <a:srgbClr val="FF6600"/>
                  </a:solidFill>
                </a:rPr>
                <a:t>Certificate</a:t>
              </a:r>
              <a:r>
                <a:rPr lang="fr-FR" altLang="en-US" sz="1400" dirty="0" smtClean="0">
                  <a:solidFill>
                    <a:srgbClr val="FF6600"/>
                  </a:solidFill>
                </a:rPr>
                <a:t> </a:t>
              </a:r>
              <a:r>
                <a:rPr lang="fr-FR" altLang="en-US" sz="1400" dirty="0" err="1" smtClean="0">
                  <a:solidFill>
                    <a:srgbClr val="FF6600"/>
                  </a:solidFill>
                </a:rPr>
                <a:t>Pinning</a:t>
              </a:r>
              <a:r>
                <a:rPr lang="fr-FR" altLang="en-US" sz="1400" dirty="0" smtClean="0">
                  <a:solidFill>
                    <a:srgbClr val="FF6600"/>
                  </a:solidFill>
                </a:rPr>
                <a:t>, Perspectives, …</a:t>
              </a:r>
              <a:endParaRPr lang="fr-FR" altLang="en-US" sz="1200" dirty="0">
                <a:solidFill>
                  <a:srgbClr val="000000"/>
                </a:solidFill>
              </a:endParaRPr>
            </a:p>
          </p:txBody>
        </p:sp>
        <p:pic>
          <p:nvPicPr>
            <p:cNvPr id="9" name="Group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216" y="2414794"/>
              <a:ext cx="152385" cy="131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67544" y="1948242"/>
              <a:ext cx="5760640" cy="205682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422754" y="3723912"/>
            <a:ext cx="5760640" cy="2295872"/>
            <a:chOff x="446062" y="4157465"/>
            <a:chExt cx="5760640" cy="2295872"/>
          </a:xfrm>
        </p:grpSpPr>
        <p:sp>
          <p:nvSpPr>
            <p:cNvPr id="13" name="Rectangle 12"/>
            <p:cNvSpPr/>
            <p:nvPr/>
          </p:nvSpPr>
          <p:spPr>
            <a:xfrm>
              <a:off x="446062" y="4157465"/>
              <a:ext cx="5760640" cy="22958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Group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630" y="4431365"/>
              <a:ext cx="152386" cy="82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Group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630" y="5547469"/>
              <a:ext cx="152386" cy="82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4"/>
            <p:cNvSpPr txBox="1">
              <a:spLocks noChangeArrowheads="1"/>
            </p:cNvSpPr>
            <p:nvPr/>
          </p:nvSpPr>
          <p:spPr bwMode="auto">
            <a:xfrm>
              <a:off x="690927" y="4203419"/>
              <a:ext cx="3622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Times New Roman" pitchFamily="18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dirty="0" smtClean="0">
                  <a:latin typeface="Arial" charset="0"/>
                </a:rPr>
                <a:t>échange d’une </a:t>
              </a:r>
              <a:r>
                <a:rPr lang="fr-FR" altLang="fr-FR" sz="1800" dirty="0" err="1" smtClean="0">
                  <a:latin typeface="Arial" charset="0"/>
                </a:rPr>
                <a:t>pre</a:t>
              </a:r>
              <a:r>
                <a:rPr lang="fr-FR" altLang="fr-FR" sz="1800" dirty="0" smtClean="0">
                  <a:latin typeface="Arial" charset="0"/>
                </a:rPr>
                <a:t>-master key</a:t>
              </a:r>
              <a:endParaRPr lang="fr-FR" altLang="fr-FR" sz="1800" dirty="0">
                <a:latin typeface="Arial" charset="0"/>
              </a:endParaRPr>
            </a:p>
          </p:txBody>
        </p:sp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542419" y="4572751"/>
              <a:ext cx="39686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Times New Roman" pitchFamily="18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400" dirty="0" smtClean="0">
                  <a:solidFill>
                    <a:srgbClr val="FF6600"/>
                  </a:solidFill>
                </a:rPr>
                <a:t>le client génère la “</a:t>
              </a:r>
              <a:r>
                <a:rPr lang="fr-FR" altLang="en-US" sz="1400" dirty="0" err="1" smtClean="0">
                  <a:solidFill>
                    <a:srgbClr val="FF6600"/>
                  </a:solidFill>
                </a:rPr>
                <a:t>pre</a:t>
              </a:r>
              <a:r>
                <a:rPr lang="fr-FR" altLang="en-US" sz="1400" dirty="0" smtClean="0">
                  <a:solidFill>
                    <a:srgbClr val="FF6600"/>
                  </a:solidFill>
                </a:rPr>
                <a:t>-master key” et l’envoie au serveur chiffrant celle-ci à l’aide de la clef publique RSA du serveur</a:t>
              </a:r>
              <a:endParaRPr lang="fr-FR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ZoneTexte 4"/>
            <p:cNvSpPr txBox="1">
              <a:spLocks noChangeArrowheads="1"/>
            </p:cNvSpPr>
            <p:nvPr/>
          </p:nvSpPr>
          <p:spPr bwMode="auto">
            <a:xfrm>
              <a:off x="724819" y="5393051"/>
              <a:ext cx="3622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Times New Roman" pitchFamily="18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1800" dirty="0" smtClean="0">
                  <a:latin typeface="Arial" charset="0"/>
                </a:rPr>
                <a:t>négociation d’une </a:t>
              </a:r>
              <a:r>
                <a:rPr lang="fr-FR" altLang="fr-FR" sz="1800" dirty="0" err="1" smtClean="0">
                  <a:latin typeface="Arial" charset="0"/>
                </a:rPr>
                <a:t>pre</a:t>
              </a:r>
              <a:r>
                <a:rPr lang="fr-FR" altLang="fr-FR" sz="1800" dirty="0" smtClean="0">
                  <a:latin typeface="Arial" charset="0"/>
                </a:rPr>
                <a:t>-master key</a:t>
              </a:r>
              <a:endParaRPr lang="fr-FR" altLang="fr-FR" sz="1800" dirty="0">
                <a:latin typeface="Arial" charset="0"/>
              </a:endParaRP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576311" y="5762383"/>
              <a:ext cx="3968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Helvetica 45 Light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Times New Roman" pitchFamily="18" charset="0"/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Helvetica 45 Ligh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Helvetica 45 Light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FR" altLang="en-US" sz="1400" dirty="0" smtClean="0">
                  <a:solidFill>
                    <a:srgbClr val="FF6600"/>
                  </a:solidFill>
                </a:rPr>
                <a:t>le client et le serveur négocient la « </a:t>
              </a:r>
              <a:r>
                <a:rPr lang="fr-FR" altLang="en-US" sz="1400" dirty="0" err="1" smtClean="0">
                  <a:solidFill>
                    <a:srgbClr val="FF6600"/>
                  </a:solidFill>
                </a:rPr>
                <a:t>pre</a:t>
              </a:r>
              <a:r>
                <a:rPr lang="fr-FR" altLang="en-US" sz="1400" dirty="0" smtClean="0">
                  <a:solidFill>
                    <a:srgbClr val="FF6600"/>
                  </a:solidFill>
                </a:rPr>
                <a:t>-master key » sans jamais la transmettre</a:t>
              </a:r>
              <a:endParaRPr lang="fr-FR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60032" y="56612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Diffie-Hellman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860032" y="465800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RSA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9067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25" y="412750"/>
            <a:ext cx="7926388" cy="639986"/>
          </a:xfrm>
        </p:spPr>
        <p:txBody>
          <a:bodyPr/>
          <a:lstStyle/>
          <a:p>
            <a:r>
              <a:rPr lang="fr-FR" dirty="0" smtClean="0"/>
              <a:t>messages TLS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27315" y="1436339"/>
            <a:ext cx="812981" cy="3008828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kern="0" dirty="0">
                <a:solidFill>
                  <a:prstClr val="white"/>
                </a:solidFill>
                <a:latin typeface="Helvetica 55 Roman"/>
              </a:rPr>
              <a:t>client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4647" y="1436339"/>
            <a:ext cx="811889" cy="3008828"/>
          </a:xfrm>
          <a:prstGeom prst="rect">
            <a:avLst/>
          </a:prstGeom>
          <a:solidFill>
            <a:srgbClr val="FF6600"/>
          </a:solidFill>
          <a:ln w="25400" cap="flat" cmpd="sng" algn="ctr">
            <a:solidFill>
              <a:srgbClr val="FF66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400" kern="0" dirty="0">
                <a:solidFill>
                  <a:prstClr val="white"/>
                </a:solidFill>
                <a:latin typeface="Helvetica 55 Roman"/>
              </a:rPr>
              <a:t>serveur</a:t>
            </a:r>
          </a:p>
        </p:txBody>
      </p:sp>
      <p:pic>
        <p:nvPicPr>
          <p:cNvPr id="19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12" y="3947206"/>
            <a:ext cx="2618100" cy="4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8" y="2501385"/>
            <a:ext cx="2813504" cy="3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96" y="2889252"/>
            <a:ext cx="2817416" cy="101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5969270" y="1236284"/>
            <a:ext cx="236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messages TLS</a:t>
            </a:r>
            <a:endParaRPr lang="fr-FR" sz="2000" dirty="0">
              <a:latin typeface="+mj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8" y="1555645"/>
            <a:ext cx="2813504" cy="945740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5572930" y="2366986"/>
            <a:ext cx="3333159" cy="485138"/>
            <a:chOff x="5556584" y="2404114"/>
            <a:chExt cx="3333159" cy="485138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6301145" y="2405850"/>
              <a:ext cx="2588598" cy="48340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altLang="fr-FR" dirty="0" smtClean="0">
                  <a:latin typeface="+mj-lt"/>
                </a:rPr>
                <a:t>Alert</a:t>
              </a: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5556584" y="2404114"/>
              <a:ext cx="720079" cy="48513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altLang="fr-FR" dirty="0">
                  <a:latin typeface="+mj-lt"/>
                </a:rPr>
                <a:t>21</a:t>
              </a: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395536" y="4698599"/>
            <a:ext cx="8308636" cy="1719897"/>
            <a:chOff x="395536" y="4698599"/>
            <a:chExt cx="8308636" cy="1719897"/>
          </a:xfrm>
        </p:grpSpPr>
        <p:sp>
          <p:nvSpPr>
            <p:cNvPr id="49" name="ZoneTexte 48"/>
            <p:cNvSpPr txBox="1"/>
            <p:nvPr/>
          </p:nvSpPr>
          <p:spPr>
            <a:xfrm>
              <a:off x="395536" y="4941168"/>
              <a:ext cx="83086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 smtClean="0"/>
                <a:t>permet de maintenir active une session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fr-FR" dirty="0" smtClean="0"/>
                <a:t>peut être émis dès la phase de négociation et durant toute la phase d’échange de données</a:t>
              </a:r>
            </a:p>
            <a:p>
              <a:pPr algn="ctr"/>
              <a:endParaRPr lang="fr-FR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2973227" y="4698599"/>
              <a:ext cx="3327919" cy="485138"/>
              <a:chOff x="2972273" y="4726755"/>
              <a:chExt cx="3327919" cy="48513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3711595" y="4728491"/>
                <a:ext cx="2588597" cy="48340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fr-FR" dirty="0" err="1" smtClean="0">
                    <a:solidFill>
                      <a:schemeClr val="bg1"/>
                    </a:solidFill>
                    <a:latin typeface="+mj-lt"/>
                  </a:rPr>
                  <a:t>Heartbeat</a:t>
                </a:r>
                <a:endParaRPr lang="fr-FR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2972273" y="4726755"/>
                <a:ext cx="720079" cy="48513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altLang="fr-FR" dirty="0">
                    <a:solidFill>
                      <a:schemeClr val="bg1"/>
                    </a:solidFill>
                    <a:latin typeface="+mj-lt"/>
                  </a:rPr>
                  <a:t>24</a:t>
                </a:r>
              </a:p>
            </p:txBody>
          </p:sp>
        </p:grpSp>
      </p:grpSp>
      <p:grpSp>
        <p:nvGrpSpPr>
          <p:cNvPr id="43" name="Groupe 42"/>
          <p:cNvGrpSpPr/>
          <p:nvPr/>
        </p:nvGrpSpPr>
        <p:grpSpPr>
          <a:xfrm>
            <a:off x="3857712" y="1636395"/>
            <a:ext cx="5032031" cy="1144534"/>
            <a:chOff x="3857712" y="1636395"/>
            <a:chExt cx="5032031" cy="1144534"/>
          </a:xfrm>
        </p:grpSpPr>
        <p:grpSp>
          <p:nvGrpSpPr>
            <p:cNvPr id="8" name="Groupe 7"/>
            <p:cNvGrpSpPr/>
            <p:nvPr/>
          </p:nvGrpSpPr>
          <p:grpSpPr>
            <a:xfrm>
              <a:off x="5556584" y="1785946"/>
              <a:ext cx="3333159" cy="485138"/>
              <a:chOff x="5556584" y="2998949"/>
              <a:chExt cx="3333159" cy="485138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6301146" y="3000685"/>
                <a:ext cx="2588597" cy="48340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fr-FR" dirty="0" err="1" smtClean="0">
                    <a:solidFill>
                      <a:schemeClr val="tx1"/>
                    </a:solidFill>
                    <a:latin typeface="+mj-lt"/>
                  </a:rPr>
                  <a:t>Handshake</a:t>
                </a:r>
                <a:endParaRPr lang="fr-FR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5556584" y="2998949"/>
                <a:ext cx="720079" cy="48513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altLang="fr-FR" dirty="0" smtClean="0">
                    <a:solidFill>
                      <a:schemeClr val="tx1"/>
                    </a:solidFill>
                    <a:latin typeface="+mj-lt"/>
                  </a:rPr>
                  <a:t>22</a:t>
                </a:r>
              </a:p>
            </p:txBody>
          </p:sp>
        </p:grpSp>
        <p:cxnSp>
          <p:nvCxnSpPr>
            <p:cNvPr id="12" name="Connecteur droit avec flèche 11"/>
            <p:cNvCxnSpPr/>
            <p:nvPr/>
          </p:nvCxnSpPr>
          <p:spPr>
            <a:xfrm flipH="1">
              <a:off x="3995938" y="2028515"/>
              <a:ext cx="1512166" cy="26103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ccolade fermante 32"/>
            <p:cNvSpPr/>
            <p:nvPr/>
          </p:nvSpPr>
          <p:spPr>
            <a:xfrm>
              <a:off x="3857712" y="1636395"/>
              <a:ext cx="45719" cy="114453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857711" y="2990222"/>
            <a:ext cx="5059416" cy="1023982"/>
            <a:chOff x="3857711" y="2990222"/>
            <a:chExt cx="5059416" cy="1023982"/>
          </a:xfrm>
        </p:grpSpPr>
        <p:grpSp>
          <p:nvGrpSpPr>
            <p:cNvPr id="5" name="Groupe 4"/>
            <p:cNvGrpSpPr/>
            <p:nvPr/>
          </p:nvGrpSpPr>
          <p:grpSpPr>
            <a:xfrm>
              <a:off x="5583968" y="3529066"/>
              <a:ext cx="3333159" cy="485138"/>
              <a:chOff x="5556584" y="1798173"/>
              <a:chExt cx="3333159" cy="485138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6301146" y="1799909"/>
                <a:ext cx="2588597" cy="483402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fr-FR" dirty="0" err="1" smtClean="0">
                    <a:solidFill>
                      <a:schemeClr val="tx1"/>
                    </a:solidFill>
                    <a:latin typeface="+mj-lt"/>
                  </a:rPr>
                  <a:t>ChangeCipherSpec</a:t>
                </a:r>
                <a:endParaRPr lang="fr-FR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5556584" y="1798173"/>
                <a:ext cx="720079" cy="48513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altLang="fr-FR" dirty="0" smtClean="0">
                    <a:solidFill>
                      <a:schemeClr val="tx1"/>
                    </a:solidFill>
                    <a:latin typeface="+mj-lt"/>
                  </a:rPr>
                  <a:t>20</a:t>
                </a:r>
              </a:p>
            </p:txBody>
          </p:sp>
        </p:grpSp>
        <p:cxnSp>
          <p:nvCxnSpPr>
            <p:cNvPr id="41" name="Connecteur droit avec flèche 40"/>
            <p:cNvCxnSpPr/>
            <p:nvPr/>
          </p:nvCxnSpPr>
          <p:spPr>
            <a:xfrm flipH="1" flipV="1">
              <a:off x="3995938" y="3468714"/>
              <a:ext cx="1494629" cy="15332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ccolade fermante 41"/>
            <p:cNvSpPr/>
            <p:nvPr/>
          </p:nvSpPr>
          <p:spPr>
            <a:xfrm>
              <a:off x="3857711" y="2990222"/>
              <a:ext cx="45719" cy="95698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589208" y="2948026"/>
            <a:ext cx="3327919" cy="485138"/>
            <a:chOff x="2972273" y="4726755"/>
            <a:chExt cx="3327919" cy="485138"/>
          </a:xfrm>
        </p:grpSpPr>
        <p:sp>
          <p:nvSpPr>
            <p:cNvPr id="45" name="Rectangle à coins arrondis 44"/>
            <p:cNvSpPr/>
            <p:nvPr/>
          </p:nvSpPr>
          <p:spPr>
            <a:xfrm>
              <a:off x="3711595" y="4728491"/>
              <a:ext cx="2588597" cy="4834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dirty="0" err="1" smtClean="0">
                  <a:solidFill>
                    <a:schemeClr val="bg1"/>
                  </a:solidFill>
                  <a:latin typeface="+mj-lt"/>
                </a:rPr>
                <a:t>Heartbeat</a:t>
              </a:r>
              <a:endParaRPr lang="fr-F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2972273" y="4726755"/>
              <a:ext cx="720079" cy="48513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altLang="fr-FR" dirty="0">
                  <a:solidFill>
                    <a:schemeClr val="bg1"/>
                  </a:solidFill>
                  <a:latin typeface="+mj-lt"/>
                </a:rPr>
                <a:t>24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3857712" y="4014204"/>
            <a:ext cx="5064655" cy="581039"/>
            <a:chOff x="3857712" y="4014204"/>
            <a:chExt cx="5064655" cy="581039"/>
          </a:xfrm>
        </p:grpSpPr>
        <p:grpSp>
          <p:nvGrpSpPr>
            <p:cNvPr id="9" name="Groupe 8"/>
            <p:cNvGrpSpPr/>
            <p:nvPr/>
          </p:nvGrpSpPr>
          <p:grpSpPr>
            <a:xfrm>
              <a:off x="5589208" y="4110105"/>
              <a:ext cx="3333159" cy="485138"/>
              <a:chOff x="5556584" y="3573016"/>
              <a:chExt cx="3333159" cy="485138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6301145" y="3574752"/>
                <a:ext cx="2588598" cy="483402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GB" altLang="fr-FR" dirty="0">
                    <a:latin typeface="+mj-lt"/>
                  </a:rPr>
                  <a:t>Application</a:t>
                </a:r>
              </a:p>
            </p:txBody>
          </p:sp>
          <p:sp>
            <p:nvSpPr>
              <p:cNvPr id="28" name="Rectangle à coins arrondis 27"/>
              <p:cNvSpPr/>
              <p:nvPr/>
            </p:nvSpPr>
            <p:spPr>
              <a:xfrm>
                <a:off x="5556584" y="3573016"/>
                <a:ext cx="720079" cy="485138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GB" altLang="fr-FR" dirty="0">
                    <a:latin typeface="+mj-lt"/>
                  </a:rPr>
                  <a:t>23</a:t>
                </a:r>
              </a:p>
            </p:txBody>
          </p:sp>
        </p:grpSp>
        <p:cxnSp>
          <p:nvCxnSpPr>
            <p:cNvPr id="50" name="Connecteur droit avec flèche 49"/>
            <p:cNvCxnSpPr/>
            <p:nvPr/>
          </p:nvCxnSpPr>
          <p:spPr>
            <a:xfrm flipH="1" flipV="1">
              <a:off x="3993463" y="4200218"/>
              <a:ext cx="1494629" cy="15332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ccolade fermante 50"/>
            <p:cNvSpPr/>
            <p:nvPr/>
          </p:nvSpPr>
          <p:spPr>
            <a:xfrm>
              <a:off x="3857712" y="4014204"/>
              <a:ext cx="55328" cy="339338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4633189" y="2394941"/>
            <a:ext cx="854903" cy="972803"/>
            <a:chOff x="4633189" y="2394941"/>
            <a:chExt cx="854903" cy="972803"/>
          </a:xfrm>
        </p:grpSpPr>
        <p:sp>
          <p:nvSpPr>
            <p:cNvPr id="52" name="Accolade fermante 51"/>
            <p:cNvSpPr/>
            <p:nvPr/>
          </p:nvSpPr>
          <p:spPr>
            <a:xfrm flipH="1">
              <a:off x="5442373" y="2410760"/>
              <a:ext cx="45719" cy="956984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H="1" flipV="1">
              <a:off x="4633189" y="2394941"/>
              <a:ext cx="747316" cy="28455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 flipH="1">
              <a:off x="4633189" y="3048316"/>
              <a:ext cx="747316" cy="28455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 flipH="1" flipV="1">
              <a:off x="4633189" y="2860087"/>
              <a:ext cx="721254" cy="1049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35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25" y="412750"/>
            <a:ext cx="7926388" cy="711994"/>
          </a:xfrm>
        </p:spPr>
        <p:txBody>
          <a:bodyPr/>
          <a:lstStyle/>
          <a:p>
            <a:r>
              <a:rPr lang="fr-FR" dirty="0" smtClean="0"/>
              <a:t>TLS </a:t>
            </a:r>
            <a:r>
              <a:rPr lang="fr-FR" dirty="0" err="1" smtClean="0"/>
              <a:t>Heartbeat</a:t>
            </a:r>
            <a:r>
              <a:rPr lang="fr-FR" dirty="0" smtClean="0"/>
              <a:t> </a:t>
            </a:r>
            <a:r>
              <a:rPr lang="fr-FR" dirty="0" err="1" smtClean="0"/>
              <a:t>Request</a:t>
            </a:r>
            <a:r>
              <a:rPr lang="fr-FR" dirty="0" smtClean="0"/>
              <a:t>/</a:t>
            </a:r>
            <a:r>
              <a:rPr lang="fr-FR" dirty="0" err="1" smtClean="0"/>
              <a:t>Response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487345" y="3279551"/>
            <a:ext cx="1368861" cy="264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latin typeface="+mj-lt"/>
              </a:rPr>
              <a:t>HELLOPROFF (10 bytes)</a:t>
            </a:r>
            <a:endParaRPr lang="fr-FR" sz="8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2350" y="3544548"/>
            <a:ext cx="2053857" cy="28531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Padding</a:t>
            </a:r>
            <a:r>
              <a:rPr lang="fr-FR" sz="1200" dirty="0" smtClean="0"/>
              <a:t> (16 bytes)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2802350" y="2990898"/>
            <a:ext cx="342497" cy="276989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18</a:t>
            </a:r>
            <a:endParaRPr lang="fr-FR" sz="900" dirty="0"/>
          </a:p>
        </p:txBody>
      </p:sp>
      <p:sp>
        <p:nvSpPr>
          <p:cNvPr id="26" name="Légende sans bordure 2 25"/>
          <p:cNvSpPr/>
          <p:nvPr/>
        </p:nvSpPr>
        <p:spPr>
          <a:xfrm flipH="1">
            <a:off x="611560" y="1952706"/>
            <a:ext cx="1152128" cy="941626"/>
          </a:xfrm>
          <a:prstGeom prst="callout2">
            <a:avLst>
              <a:gd name="adj1" fmla="val 49187"/>
              <a:gd name="adj2" fmla="val -8925"/>
              <a:gd name="adj3" fmla="val 54260"/>
              <a:gd name="adj4" fmla="val -28513"/>
              <a:gd name="adj5" fmla="val 105978"/>
              <a:gd name="adj6" fmla="val -85758"/>
            </a:avLst>
          </a:prstGeom>
          <a:solidFill>
            <a:schemeClr val="accent4">
              <a:lumMod val="65000"/>
              <a:lumOff val="35000"/>
            </a:schemeClr>
          </a:solidFill>
          <a:ln w="9525"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+mj-lt"/>
              </a:rPr>
              <a:t>Heartbeat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 message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24 (0x18)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7" name="Légende sans bordure 2 26"/>
          <p:cNvSpPr/>
          <p:nvPr/>
        </p:nvSpPr>
        <p:spPr>
          <a:xfrm flipH="1">
            <a:off x="4385851" y="1412646"/>
            <a:ext cx="1152128" cy="1080120"/>
          </a:xfrm>
          <a:prstGeom prst="callout2">
            <a:avLst>
              <a:gd name="adj1" fmla="val 107887"/>
              <a:gd name="adj2" fmla="val 53857"/>
              <a:gd name="adj3" fmla="val 115901"/>
              <a:gd name="adj4" fmla="val 89448"/>
              <a:gd name="adj5" fmla="val 143404"/>
              <a:gd name="adj6" fmla="val 11877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+mj-lt"/>
              </a:rPr>
              <a:t>Record </a:t>
            </a:r>
            <a:r>
              <a:rPr lang="fr-FR" sz="1200" dirty="0" err="1">
                <a:solidFill>
                  <a:schemeClr val="tx1"/>
                </a:solidFill>
                <a:latin typeface="+mj-lt"/>
              </a:rPr>
              <a:t>Length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+mj-lt"/>
              </a:rPr>
              <a:t/>
            </a:r>
            <a:br>
              <a:rPr lang="fr-FR" sz="1200" dirty="0">
                <a:solidFill>
                  <a:schemeClr val="tx1"/>
                </a:solidFill>
                <a:latin typeface="+mj-lt"/>
              </a:rPr>
            </a:b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29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0x1D)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Légende sans bordure 2 27"/>
          <p:cNvSpPr/>
          <p:nvPr/>
        </p:nvSpPr>
        <p:spPr>
          <a:xfrm flipH="1">
            <a:off x="2699792" y="1340768"/>
            <a:ext cx="1152128" cy="941626"/>
          </a:xfrm>
          <a:prstGeom prst="callout2">
            <a:avLst>
              <a:gd name="adj1" fmla="val 107887"/>
              <a:gd name="adj2" fmla="val 53857"/>
              <a:gd name="adj3" fmla="val 121656"/>
              <a:gd name="adj4" fmla="val 45523"/>
              <a:gd name="adj5" fmla="val 163952"/>
              <a:gd name="adj6" fmla="val 28553"/>
            </a:avLst>
          </a:prstGeom>
          <a:solidFill>
            <a:schemeClr val="accent2"/>
          </a:solidFill>
          <a:ln w="9525"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TLS Version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100" dirty="0" smtClean="0">
                <a:solidFill>
                  <a:schemeClr val="tx1"/>
                </a:solidFill>
              </a:rPr>
              <a:t>03 03 : TLS 1.2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9" name="Légende sans bordure 2 28"/>
          <p:cNvSpPr/>
          <p:nvPr/>
        </p:nvSpPr>
        <p:spPr>
          <a:xfrm flipH="1">
            <a:off x="6228184" y="1700808"/>
            <a:ext cx="1224136" cy="941626"/>
          </a:xfrm>
          <a:prstGeom prst="callout2">
            <a:avLst>
              <a:gd name="adj1" fmla="val 79112"/>
              <a:gd name="adj2" fmla="val 111532"/>
              <a:gd name="adj3" fmla="val 115520"/>
              <a:gd name="adj4" fmla="val 156359"/>
              <a:gd name="adj5" fmla="val 151195"/>
              <a:gd name="adj6" fmla="val 209719"/>
            </a:avLst>
          </a:prstGeom>
          <a:solidFill>
            <a:schemeClr val="bg2"/>
          </a:solidFill>
          <a:ln w="9525"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+mj-lt"/>
              </a:rPr>
              <a:t>Heartbeat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 Message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Type</a:t>
            </a:r>
          </a:p>
          <a:p>
            <a:pPr algn="ctr"/>
            <a:endParaRPr lang="fr-FR" sz="1200" dirty="0">
              <a:solidFill>
                <a:schemeClr val="tx1"/>
              </a:solidFill>
              <a:latin typeface="+mj-lt"/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01 </a:t>
            </a:r>
            <a:r>
              <a:rPr lang="fr-FR" sz="1200" dirty="0">
                <a:solidFill>
                  <a:schemeClr val="tx1"/>
                </a:solidFill>
              </a:rPr>
              <a:t>– </a:t>
            </a:r>
            <a:r>
              <a:rPr lang="fr-FR" sz="1200" dirty="0" err="1">
                <a:solidFill>
                  <a:schemeClr val="tx1"/>
                </a:solidFill>
              </a:rPr>
              <a:t>Request</a:t>
            </a:r>
            <a:r>
              <a:rPr lang="fr-FR" sz="1200" dirty="0">
                <a:solidFill>
                  <a:schemeClr val="tx1"/>
                </a:solidFill>
              </a:rPr>
              <a:t/>
            </a:r>
            <a:br>
              <a:rPr lang="fr-FR" sz="1200" dirty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02 </a:t>
            </a:r>
            <a:r>
              <a:rPr lang="fr-FR" sz="1200" dirty="0">
                <a:solidFill>
                  <a:schemeClr val="tx1"/>
                </a:solidFill>
              </a:rPr>
              <a:t>- </a:t>
            </a:r>
            <a:r>
              <a:rPr lang="fr-FR" sz="1200" dirty="0" err="1">
                <a:solidFill>
                  <a:schemeClr val="tx1"/>
                </a:solidFill>
              </a:rPr>
              <a:t>Response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30" name="Légende sans bordure 2 29"/>
          <p:cNvSpPr/>
          <p:nvPr/>
        </p:nvSpPr>
        <p:spPr>
          <a:xfrm flipH="1">
            <a:off x="467544" y="3417351"/>
            <a:ext cx="1152128" cy="941626"/>
          </a:xfrm>
          <a:prstGeom prst="callout2">
            <a:avLst>
              <a:gd name="adj1" fmla="val 22373"/>
              <a:gd name="adj2" fmla="val -5371"/>
              <a:gd name="adj3" fmla="val 13008"/>
              <a:gd name="adj4" fmla="val -61368"/>
              <a:gd name="adj5" fmla="val -4341"/>
              <a:gd name="adj6" fmla="val -102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+mj-lt"/>
              </a:rPr>
              <a:t>Payload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+mj-lt"/>
              </a:rPr>
              <a:t>Length</a:t>
            </a:r>
            <a:endParaRPr lang="fr-FR" sz="12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tx1"/>
                </a:solidFill>
              </a:rPr>
              <a:t>10 (0x0A)</a:t>
            </a:r>
            <a:endParaRPr lang="fr-FR" sz="1200" dirty="0">
              <a:solidFill>
                <a:schemeClr val="tx1"/>
              </a:solidFill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3829839" y="2990898"/>
            <a:ext cx="693391" cy="276989"/>
            <a:chOff x="3512497" y="2354271"/>
            <a:chExt cx="693391" cy="276989"/>
          </a:xfrm>
        </p:grpSpPr>
        <p:sp>
          <p:nvSpPr>
            <p:cNvPr id="31" name="Rectangle 30"/>
            <p:cNvSpPr/>
            <p:nvPr/>
          </p:nvSpPr>
          <p:spPr>
            <a:xfrm>
              <a:off x="3512497" y="2354271"/>
              <a:ext cx="684991" cy="27698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latin typeface="+mj-lt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512497" y="2354271"/>
              <a:ext cx="342495" cy="27698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900">
                  <a:solidFill>
                    <a:schemeClr val="lt1"/>
                  </a:solidFill>
                  <a:latin typeface="+mj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dirty="0">
                  <a:solidFill>
                    <a:schemeClr val="tx1"/>
                  </a:solidFill>
                </a:rPr>
                <a:t>00</a:t>
              </a:r>
            </a:p>
          </p:txBody>
        </p:sp>
        <p:cxnSp>
          <p:nvCxnSpPr>
            <p:cNvPr id="34" name="Connecteur droit 33"/>
            <p:cNvCxnSpPr>
              <a:stCxn id="31" idx="0"/>
              <a:endCxn id="31" idx="2"/>
            </p:cNvCxnSpPr>
            <p:nvPr/>
          </p:nvCxnSpPr>
          <p:spPr>
            <a:xfrm>
              <a:off x="3854993" y="2354271"/>
              <a:ext cx="0" cy="27698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3863393" y="2354271"/>
              <a:ext cx="342495" cy="27698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900">
                  <a:solidFill>
                    <a:schemeClr val="lt1"/>
                  </a:solidFill>
                  <a:latin typeface="+mj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dirty="0" smtClean="0">
                  <a:solidFill>
                    <a:schemeClr val="tx1"/>
                  </a:solidFill>
                </a:rPr>
                <a:t>1D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144847" y="2990572"/>
            <a:ext cx="684992" cy="277315"/>
            <a:chOff x="3024999" y="4653136"/>
            <a:chExt cx="684992" cy="277315"/>
          </a:xfrm>
        </p:grpSpPr>
        <p:sp>
          <p:nvSpPr>
            <p:cNvPr id="38" name="Rectangle 37"/>
            <p:cNvSpPr/>
            <p:nvPr/>
          </p:nvSpPr>
          <p:spPr>
            <a:xfrm>
              <a:off x="3024999" y="4653136"/>
              <a:ext cx="684991" cy="27698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latin typeface="+mj-lt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024999" y="4653136"/>
              <a:ext cx="342495" cy="27698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900">
                  <a:solidFill>
                    <a:schemeClr val="lt1"/>
                  </a:solidFill>
                  <a:latin typeface="+mj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dirty="0" smtClean="0"/>
                <a:t>03</a:t>
              </a:r>
              <a:endParaRPr lang="fr-FR" dirty="0"/>
            </a:p>
          </p:txBody>
        </p:sp>
        <p:cxnSp>
          <p:nvCxnSpPr>
            <p:cNvPr id="40" name="Connecteur droit 39"/>
            <p:cNvCxnSpPr>
              <a:stCxn id="38" idx="0"/>
              <a:endCxn id="38" idx="2"/>
            </p:cNvCxnSpPr>
            <p:nvPr/>
          </p:nvCxnSpPr>
          <p:spPr>
            <a:xfrm>
              <a:off x="3367495" y="4653136"/>
              <a:ext cx="0" cy="27698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3367496" y="4653462"/>
              <a:ext cx="342495" cy="27698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900">
                  <a:solidFill>
                    <a:schemeClr val="lt1"/>
                  </a:solidFill>
                  <a:latin typeface="+mj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dirty="0" smtClean="0"/>
                <a:t>03</a:t>
              </a:r>
              <a:endParaRPr lang="fr-FR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13709" y="2990570"/>
            <a:ext cx="342497" cy="27698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01</a:t>
            </a:r>
            <a:endParaRPr lang="fr-FR" sz="900" dirty="0"/>
          </a:p>
        </p:txBody>
      </p:sp>
      <p:grpSp>
        <p:nvGrpSpPr>
          <p:cNvPr id="55" name="Groupe 54"/>
          <p:cNvGrpSpPr/>
          <p:nvPr/>
        </p:nvGrpSpPr>
        <p:grpSpPr>
          <a:xfrm>
            <a:off x="2802350" y="3273554"/>
            <a:ext cx="684992" cy="276990"/>
            <a:chOff x="1259632" y="3251818"/>
            <a:chExt cx="684992" cy="276990"/>
          </a:xfrm>
        </p:grpSpPr>
        <p:sp>
          <p:nvSpPr>
            <p:cNvPr id="45" name="Rectangle 44"/>
            <p:cNvSpPr/>
            <p:nvPr/>
          </p:nvSpPr>
          <p:spPr>
            <a:xfrm>
              <a:off x="1259632" y="3251819"/>
              <a:ext cx="684991" cy="27698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>
                <a:latin typeface="+mj-lt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259632" y="3251819"/>
              <a:ext cx="342495" cy="27698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900">
                  <a:solidFill>
                    <a:schemeClr val="lt1"/>
                  </a:solidFill>
                  <a:latin typeface="+mj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dirty="0">
                  <a:solidFill>
                    <a:schemeClr val="tx1"/>
                  </a:solidFill>
                </a:rPr>
                <a:t>00</a:t>
              </a:r>
            </a:p>
          </p:txBody>
        </p:sp>
        <p:cxnSp>
          <p:nvCxnSpPr>
            <p:cNvPr id="47" name="Connecteur droit 46"/>
            <p:cNvCxnSpPr>
              <a:stCxn id="45" idx="0"/>
              <a:endCxn id="45" idx="2"/>
            </p:cNvCxnSpPr>
            <p:nvPr/>
          </p:nvCxnSpPr>
          <p:spPr>
            <a:xfrm>
              <a:off x="1602128" y="3251819"/>
              <a:ext cx="0" cy="27698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602129" y="3251818"/>
              <a:ext cx="342495" cy="276989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algn="ctr">
                <a:defRPr sz="900">
                  <a:solidFill>
                    <a:schemeClr val="lt1"/>
                  </a:solidFill>
                  <a:latin typeface="+mj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fr-FR" dirty="0" smtClean="0">
                  <a:solidFill>
                    <a:schemeClr val="tx1"/>
                  </a:solidFill>
                </a:rPr>
                <a:t>0A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3829278" y="2990570"/>
            <a:ext cx="4902695" cy="2296356"/>
            <a:chOff x="3829278" y="2990570"/>
            <a:chExt cx="4902695" cy="2296356"/>
          </a:xfrm>
        </p:grpSpPr>
        <p:sp>
          <p:nvSpPr>
            <p:cNvPr id="50" name="Ellipse 49"/>
            <p:cNvSpPr/>
            <p:nvPr/>
          </p:nvSpPr>
          <p:spPr>
            <a:xfrm>
              <a:off x="3829278" y="2990570"/>
              <a:ext cx="693952" cy="288981"/>
            </a:xfrm>
            <a:prstGeom prst="ellipse">
              <a:avLst/>
            </a:prstGeom>
            <a:noFill/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Légende sans bordure 2 51"/>
            <p:cNvSpPr/>
            <p:nvPr/>
          </p:nvSpPr>
          <p:spPr>
            <a:xfrm>
              <a:off x="5537979" y="3832232"/>
              <a:ext cx="3193994" cy="1454694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7372"/>
                <a:gd name="adj6" fmla="val -34279"/>
              </a:avLst>
            </a:prstGeom>
            <a:solidFill>
              <a:schemeClr val="tx2"/>
            </a:solidFill>
            <a:ln w="41275">
              <a:solidFill>
                <a:schemeClr val="tx2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Record-</a:t>
              </a:r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Length</a:t>
              </a:r>
              <a:endParaRPr lang="fr-FR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fr-FR" sz="1200" dirty="0" smtClean="0"/>
                <a:t>(1 + 2 + 10 + 16)</a:t>
              </a:r>
            </a:p>
            <a:p>
              <a:pPr algn="ctr"/>
              <a:r>
                <a:rPr lang="fr-FR" sz="1200" dirty="0" smtClean="0"/>
                <a:t>lors </a:t>
              </a:r>
              <a:r>
                <a:rPr lang="fr-FR" sz="1200" dirty="0"/>
                <a:t>de la réception du « HB </a:t>
              </a:r>
              <a:r>
                <a:rPr lang="fr-FR" sz="1200" dirty="0" err="1"/>
                <a:t>R</a:t>
              </a:r>
              <a:r>
                <a:rPr lang="fr-FR" sz="1200" dirty="0" err="1" smtClean="0"/>
                <a:t>equest</a:t>
              </a:r>
              <a:r>
                <a:rPr lang="fr-FR" sz="1200" dirty="0"/>
                <a:t> </a:t>
              </a:r>
              <a:r>
                <a:rPr lang="fr-FR" sz="1200" dirty="0" smtClean="0"/>
                <a:t>», cette valeur est utilisée par le serveur pour allouer un espace mémoire en RAM et y stocker le contenu (« HELLOPROFF ») du </a:t>
              </a:r>
              <a:r>
                <a:rPr lang="fr-FR" sz="1200" dirty="0" err="1" smtClean="0"/>
                <a:t>HeartBeat</a:t>
              </a:r>
              <a:endParaRPr lang="fr-FR" dirty="0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469369" y="3267559"/>
            <a:ext cx="3017976" cy="3113769"/>
            <a:chOff x="469369" y="3267559"/>
            <a:chExt cx="3017976" cy="3113769"/>
          </a:xfrm>
        </p:grpSpPr>
        <p:sp>
          <p:nvSpPr>
            <p:cNvPr id="51" name="Ellipse 50"/>
            <p:cNvSpPr/>
            <p:nvPr/>
          </p:nvSpPr>
          <p:spPr>
            <a:xfrm>
              <a:off x="2802350" y="3267559"/>
              <a:ext cx="684995" cy="282986"/>
            </a:xfrm>
            <a:prstGeom prst="ellipse">
              <a:avLst/>
            </a:prstGeom>
            <a:noFill/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Légende sans bordure 2 52"/>
            <p:cNvSpPr/>
            <p:nvPr/>
          </p:nvSpPr>
          <p:spPr>
            <a:xfrm>
              <a:off x="469369" y="4789298"/>
              <a:ext cx="2477973" cy="1592030"/>
            </a:xfrm>
            <a:prstGeom prst="callout2">
              <a:avLst>
                <a:gd name="adj1" fmla="val -8149"/>
                <a:gd name="adj2" fmla="val 61092"/>
                <a:gd name="adj3" fmla="val -36264"/>
                <a:gd name="adj4" fmla="val 75637"/>
                <a:gd name="adj5" fmla="val -75007"/>
                <a:gd name="adj6" fmla="val 101312"/>
              </a:avLst>
            </a:prstGeom>
            <a:solidFill>
              <a:schemeClr val="tx2"/>
            </a:solidFill>
            <a:ln w="41275">
              <a:solidFill>
                <a:schemeClr val="tx2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  <a:latin typeface="+mj-lt"/>
                </a:rPr>
                <a:t>Payload-Length</a:t>
              </a:r>
              <a:endParaRPr lang="fr-FR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endParaRPr lang="fr-FR" dirty="0" smtClean="0"/>
            </a:p>
            <a:p>
              <a:pPr algn="ctr"/>
              <a:r>
                <a:rPr lang="fr-FR" sz="1200" dirty="0" smtClean="0"/>
                <a:t>Lors de la construction de la réponse « HB </a:t>
              </a:r>
              <a:r>
                <a:rPr lang="fr-FR" sz="1200" dirty="0" err="1" smtClean="0"/>
                <a:t>Response</a:t>
              </a:r>
              <a:r>
                <a:rPr lang="fr-FR" sz="1200" dirty="0" smtClean="0"/>
                <a:t> », cette valeur est utilisée pour compter le nombre d’octets mémoire à lire depuis la RAM et à envoyer</a:t>
              </a:r>
              <a:endParaRPr lang="fr-FR" sz="1200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3058903" y="5365241"/>
            <a:ext cx="5950714" cy="646331"/>
            <a:chOff x="3081492" y="5365241"/>
            <a:chExt cx="5492603" cy="646331"/>
          </a:xfrm>
        </p:grpSpPr>
        <p:sp>
          <p:nvSpPr>
            <p:cNvPr id="56" name="ZoneTexte 55"/>
            <p:cNvSpPr txBox="1"/>
            <p:nvPr/>
          </p:nvSpPr>
          <p:spPr>
            <a:xfrm>
              <a:off x="3081492" y="5365241"/>
              <a:ext cx="5180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si </a:t>
              </a:r>
              <a:r>
                <a:rPr lang="fr-FR" dirty="0" err="1" smtClean="0"/>
                <a:t>Payload-Length</a:t>
              </a:r>
              <a:r>
                <a:rPr lang="fr-FR" dirty="0" smtClean="0"/>
                <a:t> &gt; (Record-</a:t>
              </a:r>
              <a:r>
                <a:rPr lang="fr-FR" dirty="0" err="1" smtClean="0"/>
                <a:t>Length</a:t>
              </a:r>
              <a:r>
                <a:rPr lang="fr-FR" dirty="0" smtClean="0"/>
                <a:t> -1 – 2 -16 ) alors </a:t>
              </a:r>
              <a:endParaRPr lang="fr-FR" dirty="0"/>
            </a:p>
          </p:txBody>
        </p:sp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6064" y="5365242"/>
              <a:ext cx="438031" cy="530518"/>
            </a:xfrm>
            <a:prstGeom prst="rect">
              <a:avLst/>
            </a:prstGeom>
          </p:spPr>
        </p:pic>
      </p:grpSp>
      <p:sp>
        <p:nvSpPr>
          <p:cNvPr id="59" name="ZoneTexte 58"/>
          <p:cNvSpPr txBox="1"/>
          <p:nvPr/>
        </p:nvSpPr>
        <p:spPr>
          <a:xfrm>
            <a:off x="3389338" y="5842337"/>
            <a:ext cx="495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 lecture d’informations dans la RAM au-delà de celles reçues…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Légende sans bordure 2 62"/>
          <p:cNvSpPr/>
          <p:nvPr/>
        </p:nvSpPr>
        <p:spPr>
          <a:xfrm flipH="1">
            <a:off x="6696975" y="2745580"/>
            <a:ext cx="2034998" cy="663472"/>
          </a:xfrm>
          <a:prstGeom prst="callout2">
            <a:avLst>
              <a:gd name="adj1" fmla="val 53813"/>
              <a:gd name="adj2" fmla="val 108259"/>
              <a:gd name="adj3" fmla="val 83580"/>
              <a:gd name="adj4" fmla="val 144564"/>
              <a:gd name="adj5" fmla="val 102369"/>
              <a:gd name="adj6" fmla="val 188457"/>
            </a:avLst>
          </a:prstGeom>
          <a:solidFill>
            <a:schemeClr val="accent4">
              <a:lumMod val="65000"/>
              <a:lumOff val="35000"/>
            </a:schemeClr>
          </a:solidFill>
          <a:ln w="9525"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+mj-lt"/>
              </a:rPr>
              <a:t>Heartbeat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200" dirty="0" err="1" smtClean="0">
                <a:solidFill>
                  <a:schemeClr val="tx1"/>
                </a:solidFill>
                <a:latin typeface="+mj-lt"/>
              </a:rPr>
              <a:t>Payload</a:t>
            </a:r>
            <a:endParaRPr lang="fr-FR" sz="12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/>
            </a:r>
            <a:br>
              <a:rPr lang="fr-FR" sz="1200" dirty="0" smtClean="0">
                <a:solidFill>
                  <a:schemeClr val="tx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</a:rPr>
              <a:t>« HELLOPROFF » ! </a:t>
            </a:r>
            <a:r>
              <a:rPr lang="fr-FR" sz="1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67" name="Groupe 66"/>
          <p:cNvGrpSpPr/>
          <p:nvPr/>
        </p:nvGrpSpPr>
        <p:grpSpPr>
          <a:xfrm>
            <a:off x="1476579" y="3129392"/>
            <a:ext cx="5220396" cy="584775"/>
            <a:chOff x="1476579" y="3129392"/>
            <a:chExt cx="5220396" cy="584775"/>
          </a:xfrm>
        </p:grpSpPr>
        <p:sp>
          <p:nvSpPr>
            <p:cNvPr id="65" name="ZoneTexte 64"/>
            <p:cNvSpPr txBox="1"/>
            <p:nvPr/>
          </p:nvSpPr>
          <p:spPr>
            <a:xfrm>
              <a:off x="1476579" y="3129392"/>
              <a:ext cx="286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+mj-lt"/>
                </a:rPr>
                <a:t>*</a:t>
              </a:r>
              <a:endParaRPr lang="fr-FR" sz="3200" dirty="0">
                <a:latin typeface="+mj-lt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410789" y="3129392"/>
              <a:ext cx="286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latin typeface="+mj-lt"/>
                </a:rPr>
                <a:t>*</a:t>
              </a:r>
              <a:endParaRPr lang="fr-FR" sz="3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9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59" grpId="0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TLS </a:t>
            </a:r>
            <a:r>
              <a:rPr lang="fr-FR" dirty="0" err="1" smtClean="0"/>
              <a:t>heartbeat</a:t>
            </a:r>
            <a:r>
              <a:rPr lang="fr-FR" dirty="0" smtClean="0"/>
              <a:t> </a:t>
            </a:r>
            <a:r>
              <a:rPr lang="fr-FR" dirty="0" err="1" smtClean="0"/>
              <a:t>Request</a:t>
            </a:r>
            <a:r>
              <a:rPr lang="fr-FR" dirty="0" smtClean="0"/>
              <a:t> (non-</a:t>
            </a:r>
            <a:r>
              <a:rPr lang="fr-FR" dirty="0" err="1" smtClean="0"/>
              <a:t>Heartbleed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7" y="2218857"/>
            <a:ext cx="774506" cy="889984"/>
          </a:xfrm>
          <a:prstGeom prst="rect">
            <a:avLst/>
          </a:prstGeom>
        </p:spPr>
      </p:pic>
      <p:sp>
        <p:nvSpPr>
          <p:cNvPr id="23" name="AutoShape 1134"/>
          <p:cNvSpPr>
            <a:spLocks noChangeArrowheads="1"/>
          </p:cNvSpPr>
          <p:nvPr/>
        </p:nvSpPr>
        <p:spPr bwMode="auto">
          <a:xfrm>
            <a:off x="4646416" y="1216237"/>
            <a:ext cx="3321733" cy="2827689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000">
              <a:solidFill>
                <a:srgbClr val="FFFFFF"/>
              </a:solidFill>
              <a:latin typeface="Helvetica 45 Light" pitchFamily="34" charset="0"/>
              <a:cs typeface="+mn-cs"/>
            </a:endParaRPr>
          </a:p>
        </p:txBody>
      </p:sp>
      <p:sp>
        <p:nvSpPr>
          <p:cNvPr id="24" name="AutoShape 1134"/>
          <p:cNvSpPr>
            <a:spLocks noChangeArrowheads="1"/>
          </p:cNvSpPr>
          <p:nvPr/>
        </p:nvSpPr>
        <p:spPr bwMode="auto">
          <a:xfrm>
            <a:off x="6014687" y="1451638"/>
            <a:ext cx="1882404" cy="249101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dirty="0" smtClean="0">
                <a:latin typeface="+mj-lt"/>
              </a:rPr>
              <a:t>RAM (heap)</a:t>
            </a:r>
            <a:endParaRPr lang="en-US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12" y="2107804"/>
            <a:ext cx="577624" cy="11408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230592" y="1946071"/>
            <a:ext cx="1512168" cy="180982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230592" y="3387594"/>
            <a:ext cx="1512168" cy="3683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+mj-lt"/>
              </a:rPr>
              <a:t>&lt;…&gt;</a:t>
            </a:r>
            <a:endParaRPr lang="fr-FR" sz="12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30591" y="1946070"/>
            <a:ext cx="1504603" cy="91732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+mj-lt"/>
              </a:rPr>
              <a:t>RSA-</a:t>
            </a:r>
            <a:r>
              <a:rPr lang="fr-FR" sz="1200" dirty="0" err="1" smtClean="0">
                <a:latin typeface="+mj-lt"/>
              </a:rPr>
              <a:t>PrivateKey</a:t>
            </a:r>
            <a:endParaRPr lang="fr-FR" sz="1200" dirty="0" smtClean="0">
              <a:latin typeface="+mj-lt"/>
            </a:endParaRPr>
          </a:p>
          <a:p>
            <a:pPr algn="ctr"/>
            <a:r>
              <a:rPr lang="fr-FR" sz="1200" dirty="0" err="1" smtClean="0">
                <a:latin typeface="+mj-lt"/>
              </a:rPr>
              <a:t>username</a:t>
            </a:r>
            <a:r>
              <a:rPr lang="fr-FR" sz="1200" dirty="0" smtClean="0">
                <a:latin typeface="+mj-lt"/>
              </a:rPr>
              <a:t>=prof</a:t>
            </a:r>
          </a:p>
          <a:p>
            <a:pPr algn="ctr"/>
            <a:r>
              <a:rPr lang="fr-FR" sz="1200" dirty="0" err="1" smtClean="0">
                <a:latin typeface="+mj-lt"/>
              </a:rPr>
              <a:t>pass</a:t>
            </a:r>
            <a:r>
              <a:rPr lang="fr-FR" sz="1200" dirty="0" smtClean="0">
                <a:latin typeface="+mj-lt"/>
              </a:rPr>
              <a:t>=secret</a:t>
            </a:r>
          </a:p>
        </p:txBody>
      </p:sp>
      <p:grpSp>
        <p:nvGrpSpPr>
          <p:cNvPr id="65" name="Groupe 64"/>
          <p:cNvGrpSpPr/>
          <p:nvPr/>
        </p:nvGrpSpPr>
        <p:grpSpPr>
          <a:xfrm>
            <a:off x="1109549" y="1259941"/>
            <a:ext cx="3104819" cy="1514122"/>
            <a:chOff x="1109549" y="1259941"/>
            <a:chExt cx="3104819" cy="1514122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1118024" y="1937987"/>
              <a:ext cx="30963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1708487" y="2035399"/>
              <a:ext cx="2140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latin typeface="+mj-lt"/>
                </a:rPr>
                <a:t>Request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Length</a:t>
              </a:r>
              <a:r>
                <a:rPr lang="fr-FR" sz="1400" dirty="0" smtClean="0">
                  <a:latin typeface="+mj-lt"/>
                </a:rPr>
                <a:t> = 29</a:t>
              </a:r>
            </a:p>
            <a:p>
              <a:pPr algn="ctr"/>
              <a:r>
                <a:rPr lang="fr-FR" sz="1400" dirty="0" err="1" smtClean="0">
                  <a:latin typeface="+mj-lt"/>
                </a:rPr>
                <a:t>Payload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Length</a:t>
              </a:r>
              <a:r>
                <a:rPr lang="fr-FR" sz="1400" dirty="0" smtClean="0">
                  <a:latin typeface="+mj-lt"/>
                </a:rPr>
                <a:t> = 10</a:t>
              </a:r>
            </a:p>
            <a:p>
              <a:pPr algn="ctr"/>
              <a:r>
                <a:rPr lang="fr-FR" sz="1400" dirty="0" smtClean="0">
                  <a:solidFill>
                    <a:schemeClr val="bg2"/>
                  </a:solidFill>
                  <a:latin typeface="+mj-lt"/>
                </a:rPr>
                <a:t>(</a:t>
              </a:r>
              <a:r>
                <a:rPr lang="fr-FR" sz="1400" dirty="0" err="1" smtClean="0">
                  <a:solidFill>
                    <a:schemeClr val="bg2"/>
                  </a:solidFill>
                  <a:latin typeface="+mj-lt"/>
                </a:rPr>
                <a:t>Actual</a:t>
              </a:r>
              <a:r>
                <a:rPr lang="fr-FR" sz="1400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fr-FR" sz="1400" dirty="0" err="1" smtClean="0">
                  <a:solidFill>
                    <a:schemeClr val="bg2"/>
                  </a:solidFill>
                  <a:latin typeface="+mj-lt"/>
                </a:rPr>
                <a:t>Length</a:t>
              </a:r>
              <a:r>
                <a:rPr lang="fr-FR" sz="1400" dirty="0" smtClean="0">
                  <a:solidFill>
                    <a:schemeClr val="bg2"/>
                  </a:solidFill>
                  <a:latin typeface="+mj-lt"/>
                </a:rPr>
                <a:t> = 10)</a:t>
              </a:r>
              <a:endParaRPr lang="fr-FR" sz="14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32761" y="1805489"/>
              <a:ext cx="1368861" cy="26499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+mj-lt"/>
                </a:rPr>
                <a:t>HELLOPROFF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534371" y="1496081"/>
              <a:ext cx="2263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+mj-lt"/>
                </a:rPr>
                <a:t>TLS heartbeat Request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3" name="Décagone 2"/>
            <p:cNvSpPr/>
            <p:nvPr/>
          </p:nvSpPr>
          <p:spPr>
            <a:xfrm>
              <a:off x="1109549" y="1259941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654202" y="4346475"/>
            <a:ext cx="5831956" cy="472279"/>
            <a:chOff x="654202" y="4346475"/>
            <a:chExt cx="5831956" cy="472279"/>
          </a:xfrm>
        </p:grpSpPr>
        <p:sp>
          <p:nvSpPr>
            <p:cNvPr id="32" name="ZoneTexte 31"/>
            <p:cNvSpPr txBox="1"/>
            <p:nvPr/>
          </p:nvSpPr>
          <p:spPr>
            <a:xfrm>
              <a:off x="1119394" y="4428725"/>
              <a:ext cx="5366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Emission d’un message TLS de contrôle « Heartbeat Request »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57" name="Décagone 56"/>
            <p:cNvSpPr/>
            <p:nvPr/>
          </p:nvSpPr>
          <p:spPr>
            <a:xfrm>
              <a:off x="654202" y="4346475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650863" y="4928480"/>
            <a:ext cx="6780209" cy="472279"/>
            <a:chOff x="650863" y="4928480"/>
            <a:chExt cx="6780209" cy="472279"/>
          </a:xfrm>
        </p:grpSpPr>
        <p:sp>
          <p:nvSpPr>
            <p:cNvPr id="30" name="ZoneTexte 29"/>
            <p:cNvSpPr txBox="1"/>
            <p:nvPr/>
          </p:nvSpPr>
          <p:spPr>
            <a:xfrm>
              <a:off x="1158258" y="5010732"/>
              <a:ext cx="6272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Le serveur réceptionne le message, alloue de la mémoire pour le stocker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58" name="Décagone 57"/>
            <p:cNvSpPr/>
            <p:nvPr/>
          </p:nvSpPr>
          <p:spPr>
            <a:xfrm>
              <a:off x="650863" y="4928480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2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109549" y="2842922"/>
            <a:ext cx="3104819" cy="1334473"/>
            <a:chOff x="1109549" y="2842922"/>
            <a:chExt cx="3104819" cy="1334473"/>
          </a:xfrm>
        </p:grpSpPr>
        <p:cxnSp>
          <p:nvCxnSpPr>
            <p:cNvPr id="18" name="Connecteur droit avec flèche 17"/>
            <p:cNvCxnSpPr/>
            <p:nvPr/>
          </p:nvCxnSpPr>
          <p:spPr>
            <a:xfrm flipH="1">
              <a:off x="1118024" y="3248692"/>
              <a:ext cx="30963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673192" y="2842922"/>
              <a:ext cx="2263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+mj-lt"/>
                </a:rPr>
                <a:t>TLS </a:t>
              </a:r>
              <a:r>
                <a:rPr lang="fr-FR" sz="1400" dirty="0" err="1" smtClean="0">
                  <a:latin typeface="+mj-lt"/>
                </a:rPr>
                <a:t>heartbeat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Response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734694" y="3438731"/>
              <a:ext cx="2140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latin typeface="+mj-lt"/>
                </a:rPr>
                <a:t>Response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Length</a:t>
              </a:r>
              <a:r>
                <a:rPr lang="fr-FR" sz="1400" dirty="0" smtClean="0">
                  <a:latin typeface="+mj-lt"/>
                </a:rPr>
                <a:t> = 29</a:t>
              </a:r>
            </a:p>
            <a:p>
              <a:pPr algn="ctr"/>
              <a:r>
                <a:rPr lang="fr-FR" sz="1400" dirty="0" err="1" smtClean="0">
                  <a:latin typeface="+mj-lt"/>
                </a:rPr>
                <a:t>Payload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Length</a:t>
              </a:r>
              <a:r>
                <a:rPr lang="fr-FR" sz="1400" dirty="0" smtClean="0">
                  <a:latin typeface="+mj-lt"/>
                </a:rPr>
                <a:t> = 10</a:t>
              </a:r>
            </a:p>
            <a:p>
              <a:pPr algn="ctr"/>
              <a:r>
                <a:rPr lang="fr-FR" sz="1400" dirty="0" smtClean="0">
                  <a:solidFill>
                    <a:schemeClr val="bg2"/>
                  </a:solidFill>
                  <a:latin typeface="+mj-lt"/>
                </a:rPr>
                <a:t>(</a:t>
              </a:r>
              <a:r>
                <a:rPr lang="fr-FR" sz="1400" dirty="0" err="1" smtClean="0">
                  <a:solidFill>
                    <a:schemeClr val="bg2"/>
                  </a:solidFill>
                  <a:latin typeface="+mj-lt"/>
                </a:rPr>
                <a:t>Actual</a:t>
              </a:r>
              <a:r>
                <a:rPr lang="fr-FR" sz="1400" dirty="0" smtClean="0">
                  <a:solidFill>
                    <a:schemeClr val="bg2"/>
                  </a:solidFill>
                  <a:latin typeface="+mj-lt"/>
                </a:rPr>
                <a:t> </a:t>
              </a:r>
              <a:r>
                <a:rPr lang="fr-FR" sz="1400" dirty="0" err="1" smtClean="0">
                  <a:solidFill>
                    <a:schemeClr val="bg2"/>
                  </a:solidFill>
                  <a:latin typeface="+mj-lt"/>
                </a:rPr>
                <a:t>Length</a:t>
              </a:r>
              <a:r>
                <a:rPr lang="fr-FR" sz="1400" dirty="0" smtClean="0">
                  <a:solidFill>
                    <a:schemeClr val="bg2"/>
                  </a:solidFill>
                  <a:latin typeface="+mj-lt"/>
                </a:rPr>
                <a:t> = 10)</a:t>
              </a:r>
              <a:endParaRPr lang="fr-FR" sz="14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32761" y="3119173"/>
              <a:ext cx="1368861" cy="268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+mj-lt"/>
                </a:rPr>
                <a:t>HELLOPROFF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59" name="Décagone 58"/>
            <p:cNvSpPr/>
            <p:nvPr/>
          </p:nvSpPr>
          <p:spPr>
            <a:xfrm>
              <a:off x="1109549" y="3474423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4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654202" y="5480940"/>
            <a:ext cx="7733272" cy="472279"/>
            <a:chOff x="654202" y="5480940"/>
            <a:chExt cx="7733272" cy="472279"/>
          </a:xfrm>
        </p:grpSpPr>
        <p:sp>
          <p:nvSpPr>
            <p:cNvPr id="55" name="ZoneTexte 54"/>
            <p:cNvSpPr txBox="1"/>
            <p:nvPr/>
          </p:nvSpPr>
          <p:spPr>
            <a:xfrm>
              <a:off x="1158258" y="5563190"/>
              <a:ext cx="7229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Le serveur créé la « Heartbeat Response » en recopiant le message présent en RAM</a:t>
              </a:r>
            </a:p>
          </p:txBody>
        </p:sp>
        <p:sp>
          <p:nvSpPr>
            <p:cNvPr id="60" name="Décagone 59"/>
            <p:cNvSpPr/>
            <p:nvPr/>
          </p:nvSpPr>
          <p:spPr>
            <a:xfrm>
              <a:off x="654202" y="5480940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3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654202" y="6047166"/>
            <a:ext cx="7242889" cy="472279"/>
            <a:chOff x="654202" y="6047166"/>
            <a:chExt cx="7242889" cy="472279"/>
          </a:xfrm>
        </p:grpSpPr>
        <p:sp>
          <p:nvSpPr>
            <p:cNvPr id="7" name="Rectangle 6"/>
            <p:cNvSpPr/>
            <p:nvPr/>
          </p:nvSpPr>
          <p:spPr>
            <a:xfrm>
              <a:off x="1158258" y="6119782"/>
              <a:ext cx="67388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+mj-lt"/>
                </a:rPr>
                <a:t>Emission </a:t>
              </a:r>
              <a:r>
                <a:rPr lang="fr-FR" sz="1400" dirty="0" smtClean="0">
                  <a:latin typeface="+mj-lt"/>
                </a:rPr>
                <a:t>du </a:t>
              </a:r>
              <a:r>
                <a:rPr lang="fr-FR" sz="1400" dirty="0">
                  <a:latin typeface="+mj-lt"/>
                </a:rPr>
                <a:t>message TLS de contrôle « Heartbeat Response »</a:t>
              </a:r>
            </a:p>
          </p:txBody>
        </p:sp>
        <p:sp>
          <p:nvSpPr>
            <p:cNvPr id="61" name="Décagone 60"/>
            <p:cNvSpPr/>
            <p:nvPr/>
          </p:nvSpPr>
          <p:spPr>
            <a:xfrm>
              <a:off x="654202" y="6047166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4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5001854" y="2781367"/>
            <a:ext cx="4159374" cy="1155113"/>
            <a:chOff x="5001854" y="2781367"/>
            <a:chExt cx="4159374" cy="1155113"/>
          </a:xfrm>
        </p:grpSpPr>
        <p:sp>
          <p:nvSpPr>
            <p:cNvPr id="54" name="Décagone 53"/>
            <p:cNvSpPr/>
            <p:nvPr/>
          </p:nvSpPr>
          <p:spPr>
            <a:xfrm>
              <a:off x="5001854" y="3464201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3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96596" y="2829537"/>
              <a:ext cx="1580159" cy="318443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92932" y="2781367"/>
              <a:ext cx="12682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err="1" smtClean="0">
                  <a:solidFill>
                    <a:srgbClr val="FF0000"/>
                  </a:solidFill>
                </a:rPr>
                <a:t>length</a:t>
              </a:r>
              <a:r>
                <a:rPr lang="fr-FR" b="1" dirty="0" smtClean="0">
                  <a:solidFill>
                    <a:srgbClr val="FF0000"/>
                  </a:solidFill>
                </a:rPr>
                <a:t>=10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5533901" y="3206338"/>
              <a:ext cx="617517" cy="451262"/>
            </a:xfrm>
            <a:custGeom>
              <a:avLst/>
              <a:gdLst>
                <a:gd name="connsiteX0" fmla="*/ 617517 w 617517"/>
                <a:gd name="connsiteY0" fmla="*/ 0 h 451262"/>
                <a:gd name="connsiteX1" fmla="*/ 249382 w 617517"/>
                <a:gd name="connsiteY1" fmla="*/ 344384 h 451262"/>
                <a:gd name="connsiteX2" fmla="*/ 0 w 617517"/>
                <a:gd name="connsiteY2" fmla="*/ 451262 h 45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517" h="451262">
                  <a:moveTo>
                    <a:pt x="617517" y="0"/>
                  </a:moveTo>
                  <a:cubicBezTo>
                    <a:pt x="484909" y="134587"/>
                    <a:pt x="352301" y="269174"/>
                    <a:pt x="249382" y="344384"/>
                  </a:cubicBezTo>
                  <a:cubicBezTo>
                    <a:pt x="146463" y="419594"/>
                    <a:pt x="73231" y="435428"/>
                    <a:pt x="0" y="45126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5001854" y="1394532"/>
            <a:ext cx="2733341" cy="1728740"/>
            <a:chOff x="5001854" y="1394532"/>
            <a:chExt cx="2733341" cy="1728740"/>
          </a:xfrm>
        </p:grpSpPr>
        <p:sp>
          <p:nvSpPr>
            <p:cNvPr id="27" name="Rectangle 26"/>
            <p:cNvSpPr/>
            <p:nvPr/>
          </p:nvSpPr>
          <p:spPr>
            <a:xfrm>
              <a:off x="6230592" y="2863392"/>
              <a:ext cx="1504603" cy="259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latin typeface="+mj-lt"/>
                </a:rPr>
                <a:t>HELLOPROFF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53" name="Décagone 52"/>
            <p:cNvSpPr/>
            <p:nvPr/>
          </p:nvSpPr>
          <p:spPr>
            <a:xfrm>
              <a:off x="5001854" y="1394532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2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Forme libre 62"/>
            <p:cNvSpPr/>
            <p:nvPr/>
          </p:nvSpPr>
          <p:spPr>
            <a:xfrm flipH="1">
              <a:off x="5490836" y="1923916"/>
              <a:ext cx="705760" cy="939476"/>
            </a:xfrm>
            <a:custGeom>
              <a:avLst/>
              <a:gdLst>
                <a:gd name="connsiteX0" fmla="*/ 617517 w 617517"/>
                <a:gd name="connsiteY0" fmla="*/ 0 h 451262"/>
                <a:gd name="connsiteX1" fmla="*/ 249382 w 617517"/>
                <a:gd name="connsiteY1" fmla="*/ 344384 h 451262"/>
                <a:gd name="connsiteX2" fmla="*/ 0 w 617517"/>
                <a:gd name="connsiteY2" fmla="*/ 451262 h 45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517" h="451262">
                  <a:moveTo>
                    <a:pt x="617517" y="0"/>
                  </a:moveTo>
                  <a:cubicBezTo>
                    <a:pt x="484909" y="134587"/>
                    <a:pt x="352301" y="269174"/>
                    <a:pt x="249382" y="344384"/>
                  </a:cubicBezTo>
                  <a:cubicBezTo>
                    <a:pt x="146463" y="419594"/>
                    <a:pt x="73231" y="435428"/>
                    <a:pt x="0" y="45126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9351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TLS </a:t>
            </a:r>
            <a:r>
              <a:rPr lang="fr-FR" dirty="0" err="1" smtClean="0"/>
              <a:t>heartbeat</a:t>
            </a:r>
            <a:r>
              <a:rPr lang="fr-FR" dirty="0" smtClean="0"/>
              <a:t> </a:t>
            </a:r>
            <a:r>
              <a:rPr lang="fr-FR" dirty="0" err="1" smtClean="0"/>
              <a:t>Request</a:t>
            </a:r>
            <a:r>
              <a:rPr lang="fr-FR" dirty="0" smtClean="0"/>
              <a:t> (</a:t>
            </a:r>
            <a:r>
              <a:rPr lang="fr-FR" dirty="0" err="1" smtClean="0"/>
              <a:t>Heartbleed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6" y="2032571"/>
            <a:ext cx="774506" cy="889984"/>
          </a:xfrm>
          <a:prstGeom prst="rect">
            <a:avLst/>
          </a:prstGeom>
        </p:spPr>
      </p:pic>
      <p:sp>
        <p:nvSpPr>
          <p:cNvPr id="23" name="AutoShape 1134"/>
          <p:cNvSpPr>
            <a:spLocks noChangeArrowheads="1"/>
          </p:cNvSpPr>
          <p:nvPr/>
        </p:nvSpPr>
        <p:spPr bwMode="auto">
          <a:xfrm>
            <a:off x="4828325" y="1029951"/>
            <a:ext cx="3321733" cy="2827689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000">
              <a:solidFill>
                <a:srgbClr val="FFFFFF"/>
              </a:solidFill>
              <a:latin typeface="Helvetica 45 Light" pitchFamily="34" charset="0"/>
              <a:cs typeface="+mn-cs"/>
            </a:endParaRPr>
          </a:p>
        </p:txBody>
      </p:sp>
      <p:sp>
        <p:nvSpPr>
          <p:cNvPr id="24" name="AutoShape 1134"/>
          <p:cNvSpPr>
            <a:spLocks noChangeArrowheads="1"/>
          </p:cNvSpPr>
          <p:nvPr/>
        </p:nvSpPr>
        <p:spPr bwMode="auto">
          <a:xfrm>
            <a:off x="6196596" y="1265352"/>
            <a:ext cx="1882404" cy="249101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dirty="0" smtClean="0">
                <a:latin typeface="+mj-lt"/>
              </a:rPr>
              <a:t>RAM (heap)</a:t>
            </a:r>
            <a:endParaRPr lang="en-US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21" y="1921518"/>
            <a:ext cx="577624" cy="11408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12501" y="1759785"/>
            <a:ext cx="1512168" cy="180982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412501" y="3201308"/>
            <a:ext cx="1512168" cy="3683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+mj-lt"/>
              </a:rPr>
              <a:t>&lt;…&gt;</a:t>
            </a:r>
            <a:endParaRPr lang="fr-FR" sz="12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12500" y="1759784"/>
            <a:ext cx="1504603" cy="91732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+mj-lt"/>
              </a:rPr>
              <a:t>RSA-</a:t>
            </a:r>
            <a:r>
              <a:rPr lang="fr-FR" sz="1200" dirty="0" err="1" smtClean="0">
                <a:latin typeface="+mj-lt"/>
              </a:rPr>
              <a:t>PrivateKey</a:t>
            </a:r>
            <a:endParaRPr lang="fr-FR" sz="1200" dirty="0" smtClean="0">
              <a:latin typeface="+mj-lt"/>
            </a:endParaRPr>
          </a:p>
          <a:p>
            <a:pPr algn="ctr"/>
            <a:r>
              <a:rPr lang="fr-FR" sz="1200" dirty="0" err="1" smtClean="0">
                <a:latin typeface="+mj-lt"/>
              </a:rPr>
              <a:t>username</a:t>
            </a:r>
            <a:r>
              <a:rPr lang="fr-FR" sz="1200" dirty="0" smtClean="0">
                <a:latin typeface="+mj-lt"/>
              </a:rPr>
              <a:t>=prof</a:t>
            </a:r>
          </a:p>
          <a:p>
            <a:pPr algn="ctr"/>
            <a:r>
              <a:rPr lang="fr-FR" sz="1200" dirty="0" err="1" smtClean="0">
                <a:latin typeface="+mj-lt"/>
              </a:rPr>
              <a:t>pass</a:t>
            </a:r>
            <a:r>
              <a:rPr lang="fr-FR" sz="1200" dirty="0" smtClean="0">
                <a:latin typeface="+mj-lt"/>
              </a:rPr>
              <a:t>=secret</a:t>
            </a:r>
          </a:p>
          <a:p>
            <a:pPr algn="ctr"/>
            <a:r>
              <a:rPr lang="fr-FR" sz="1200" dirty="0" smtClean="0">
                <a:latin typeface="+mj-lt"/>
              </a:rPr>
              <a:t>&lt;</a:t>
            </a:r>
            <a:r>
              <a:rPr lang="fr-FR" sz="1200" dirty="0" err="1" smtClean="0">
                <a:latin typeface="+mj-lt"/>
              </a:rPr>
              <a:t>garbage</a:t>
            </a:r>
            <a:r>
              <a:rPr lang="fr-FR" sz="1200" dirty="0" smtClean="0">
                <a:latin typeface="+mj-lt"/>
              </a:rPr>
              <a:t>&gt;</a:t>
            </a:r>
          </a:p>
        </p:txBody>
      </p:sp>
      <p:grpSp>
        <p:nvGrpSpPr>
          <p:cNvPr id="69" name="Groupe 68"/>
          <p:cNvGrpSpPr/>
          <p:nvPr/>
        </p:nvGrpSpPr>
        <p:grpSpPr>
          <a:xfrm>
            <a:off x="749971" y="4367125"/>
            <a:ext cx="5831956" cy="472279"/>
            <a:chOff x="654202" y="4346475"/>
            <a:chExt cx="5831956" cy="472279"/>
          </a:xfrm>
        </p:grpSpPr>
        <p:sp>
          <p:nvSpPr>
            <p:cNvPr id="32" name="ZoneTexte 31"/>
            <p:cNvSpPr txBox="1"/>
            <p:nvPr/>
          </p:nvSpPr>
          <p:spPr>
            <a:xfrm>
              <a:off x="1119394" y="4428725"/>
              <a:ext cx="5366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Emission d’un message TLS de contrôle « Heartbeat Request »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57" name="Décagone 56"/>
            <p:cNvSpPr/>
            <p:nvPr/>
          </p:nvSpPr>
          <p:spPr>
            <a:xfrm>
              <a:off x="654202" y="4346475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746632" y="4949130"/>
            <a:ext cx="6780209" cy="472279"/>
            <a:chOff x="650863" y="4928480"/>
            <a:chExt cx="6780209" cy="472279"/>
          </a:xfrm>
        </p:grpSpPr>
        <p:sp>
          <p:nvSpPr>
            <p:cNvPr id="30" name="ZoneTexte 29"/>
            <p:cNvSpPr txBox="1"/>
            <p:nvPr/>
          </p:nvSpPr>
          <p:spPr>
            <a:xfrm>
              <a:off x="1158258" y="5010732"/>
              <a:ext cx="6272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Le serveur réceptionne le message, alloue de la mémoire pour le stocker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58" name="Décagone 57"/>
            <p:cNvSpPr/>
            <p:nvPr/>
          </p:nvSpPr>
          <p:spPr>
            <a:xfrm>
              <a:off x="650863" y="4928480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2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56553" y="5526595"/>
            <a:ext cx="7733272" cy="605470"/>
            <a:chOff x="654202" y="5480940"/>
            <a:chExt cx="7733272" cy="605470"/>
          </a:xfrm>
        </p:grpSpPr>
        <p:sp>
          <p:nvSpPr>
            <p:cNvPr id="55" name="ZoneTexte 54"/>
            <p:cNvSpPr txBox="1"/>
            <p:nvPr/>
          </p:nvSpPr>
          <p:spPr>
            <a:xfrm>
              <a:off x="1158258" y="5563190"/>
              <a:ext cx="7229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+mj-lt"/>
                </a:rPr>
                <a:t>Le serveur créé la « Heartbeat Response » mais </a:t>
              </a:r>
              <a:r>
                <a:rPr lang="fr-FR" sz="1400" u="sng" dirty="0" smtClean="0">
                  <a:solidFill>
                    <a:srgbClr val="FF0000"/>
                  </a:solidFill>
                  <a:latin typeface="+mj-lt"/>
                </a:rPr>
                <a:t>va au-delà de la </a:t>
              </a:r>
              <a:r>
                <a:rPr lang="fr-FR" sz="1400" u="sng" dirty="0" err="1" smtClean="0">
                  <a:solidFill>
                    <a:srgbClr val="FF0000"/>
                  </a:solidFill>
                  <a:latin typeface="+mj-lt"/>
                </a:rPr>
                <a:t>Payload</a:t>
              </a:r>
              <a:r>
                <a:rPr lang="fr-FR" sz="1400" u="sng" dirty="0" smtClean="0">
                  <a:solidFill>
                    <a:srgbClr val="FF0000"/>
                  </a:solidFill>
                  <a:latin typeface="+mj-lt"/>
                </a:rPr>
                <a:t> et recopie dans la réponse le contenu d’une partie la mémoire du serveur</a:t>
              </a:r>
            </a:p>
          </p:txBody>
        </p:sp>
        <p:sp>
          <p:nvSpPr>
            <p:cNvPr id="60" name="Décagone 59"/>
            <p:cNvSpPr/>
            <p:nvPr/>
          </p:nvSpPr>
          <p:spPr>
            <a:xfrm>
              <a:off x="654202" y="5480940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3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768989" y="6132065"/>
            <a:ext cx="7242889" cy="595836"/>
            <a:chOff x="654202" y="6047166"/>
            <a:chExt cx="7242889" cy="595836"/>
          </a:xfrm>
        </p:grpSpPr>
        <p:sp>
          <p:nvSpPr>
            <p:cNvPr id="7" name="Rectangle 6"/>
            <p:cNvSpPr/>
            <p:nvPr/>
          </p:nvSpPr>
          <p:spPr>
            <a:xfrm>
              <a:off x="1158258" y="6119782"/>
              <a:ext cx="6738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+mj-lt"/>
                </a:rPr>
                <a:t>Emission d’un message TLS de contrôle « Heartbeat Response </a:t>
              </a:r>
              <a:r>
                <a:rPr lang="fr-FR" sz="1400" dirty="0" smtClean="0">
                  <a:latin typeface="+mj-lt"/>
                </a:rPr>
                <a:t>» </a:t>
              </a:r>
              <a:r>
                <a:rPr lang="fr-FR" sz="1400" u="sng" dirty="0" smtClean="0">
                  <a:solidFill>
                    <a:srgbClr val="FF0000"/>
                  </a:solidFill>
                  <a:latin typeface="+mj-lt"/>
                </a:rPr>
                <a:t>contenant des données sensibles</a:t>
              </a:r>
              <a:endParaRPr lang="fr-FR" sz="1400" u="sng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1" name="Décagone 60"/>
            <p:cNvSpPr/>
            <p:nvPr/>
          </p:nvSpPr>
          <p:spPr>
            <a:xfrm>
              <a:off x="654202" y="6047166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4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5183763" y="1208246"/>
            <a:ext cx="2733341" cy="1728740"/>
            <a:chOff x="5001854" y="1394532"/>
            <a:chExt cx="2733341" cy="1728740"/>
          </a:xfrm>
        </p:grpSpPr>
        <p:sp>
          <p:nvSpPr>
            <p:cNvPr id="27" name="Rectangle 26"/>
            <p:cNvSpPr/>
            <p:nvPr/>
          </p:nvSpPr>
          <p:spPr>
            <a:xfrm>
              <a:off x="6230592" y="2863392"/>
              <a:ext cx="1504603" cy="2598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latin typeface="+mj-lt"/>
                </a:rPr>
                <a:t>HEARTBLEED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53" name="Décagone 52"/>
            <p:cNvSpPr/>
            <p:nvPr/>
          </p:nvSpPr>
          <p:spPr>
            <a:xfrm>
              <a:off x="5001854" y="1394532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2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Forme libre 62"/>
            <p:cNvSpPr/>
            <p:nvPr/>
          </p:nvSpPr>
          <p:spPr>
            <a:xfrm flipH="1">
              <a:off x="5490836" y="1923916"/>
              <a:ext cx="705760" cy="939476"/>
            </a:xfrm>
            <a:custGeom>
              <a:avLst/>
              <a:gdLst>
                <a:gd name="connsiteX0" fmla="*/ 617517 w 617517"/>
                <a:gd name="connsiteY0" fmla="*/ 0 h 451262"/>
                <a:gd name="connsiteX1" fmla="*/ 249382 w 617517"/>
                <a:gd name="connsiteY1" fmla="*/ 344384 h 451262"/>
                <a:gd name="connsiteX2" fmla="*/ 0 w 617517"/>
                <a:gd name="connsiteY2" fmla="*/ 451262 h 45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517" h="451262">
                  <a:moveTo>
                    <a:pt x="617517" y="0"/>
                  </a:moveTo>
                  <a:cubicBezTo>
                    <a:pt x="484909" y="134587"/>
                    <a:pt x="352301" y="269174"/>
                    <a:pt x="249382" y="344384"/>
                  </a:cubicBezTo>
                  <a:cubicBezTo>
                    <a:pt x="146463" y="419594"/>
                    <a:pt x="73231" y="435428"/>
                    <a:pt x="0" y="45126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313877" y="918119"/>
            <a:ext cx="3104819" cy="1550718"/>
            <a:chOff x="1131968" y="1104405"/>
            <a:chExt cx="3104819" cy="1550718"/>
          </a:xfrm>
        </p:grpSpPr>
        <p:grpSp>
          <p:nvGrpSpPr>
            <p:cNvPr id="65" name="Groupe 64"/>
            <p:cNvGrpSpPr/>
            <p:nvPr/>
          </p:nvGrpSpPr>
          <p:grpSpPr>
            <a:xfrm>
              <a:off x="1131968" y="1104405"/>
              <a:ext cx="3104819" cy="1550718"/>
              <a:chOff x="1109549" y="1259941"/>
              <a:chExt cx="3104819" cy="1550718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1118024" y="1937987"/>
                <a:ext cx="3096344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1504650" y="2071995"/>
                <a:ext cx="235945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latin typeface="+mj-lt"/>
                  </a:rPr>
                  <a:t>Request</a:t>
                </a:r>
                <a:r>
                  <a:rPr lang="fr-FR" sz="1400" dirty="0" smtClean="0">
                    <a:latin typeface="+mj-lt"/>
                  </a:rPr>
                  <a:t> </a:t>
                </a:r>
                <a:r>
                  <a:rPr lang="fr-FR" sz="1400" dirty="0" err="1" smtClean="0">
                    <a:latin typeface="+mj-lt"/>
                  </a:rPr>
                  <a:t>Length</a:t>
                </a:r>
                <a:r>
                  <a:rPr lang="fr-FR" sz="1400" dirty="0" smtClean="0">
                    <a:latin typeface="+mj-lt"/>
                  </a:rPr>
                  <a:t> = 29</a:t>
                </a:r>
              </a:p>
              <a:p>
                <a:pPr algn="ctr"/>
                <a:r>
                  <a:rPr lang="fr-FR" sz="1400" dirty="0" err="1" smtClean="0">
                    <a:latin typeface="+mj-lt"/>
                  </a:rPr>
                  <a:t>Payload</a:t>
                </a:r>
                <a:r>
                  <a:rPr lang="fr-FR" sz="1400" dirty="0" smtClean="0">
                    <a:latin typeface="+mj-lt"/>
                  </a:rPr>
                  <a:t> </a:t>
                </a:r>
                <a:r>
                  <a:rPr lang="fr-FR" sz="1400" dirty="0" err="1" smtClean="0">
                    <a:latin typeface="+mj-lt"/>
                  </a:rPr>
                  <a:t>Length</a:t>
                </a:r>
                <a:r>
                  <a:rPr lang="fr-FR" sz="1400" dirty="0" smtClean="0">
                    <a:latin typeface="+mj-lt"/>
                  </a:rPr>
                  <a:t> = 16384</a:t>
                </a:r>
              </a:p>
              <a:p>
                <a:pPr algn="ctr"/>
                <a:r>
                  <a:rPr lang="fr-FR" sz="1400" dirty="0" smtClean="0">
                    <a:solidFill>
                      <a:schemeClr val="bg2"/>
                    </a:solidFill>
                    <a:latin typeface="+mj-lt"/>
                  </a:rPr>
                  <a:t>(</a:t>
                </a:r>
                <a:r>
                  <a:rPr lang="fr-FR" sz="1400" dirty="0" err="1" smtClean="0">
                    <a:solidFill>
                      <a:schemeClr val="bg2"/>
                    </a:solidFill>
                    <a:latin typeface="+mj-lt"/>
                  </a:rPr>
                  <a:t>Actual</a:t>
                </a:r>
                <a:r>
                  <a:rPr lang="fr-FR" sz="1400" dirty="0" smtClean="0">
                    <a:solidFill>
                      <a:schemeClr val="bg2"/>
                    </a:solidFill>
                    <a:latin typeface="+mj-lt"/>
                  </a:rPr>
                  <a:t> </a:t>
                </a:r>
                <a:r>
                  <a:rPr lang="fr-FR" sz="1400" dirty="0" err="1" smtClean="0">
                    <a:solidFill>
                      <a:schemeClr val="bg2"/>
                    </a:solidFill>
                    <a:latin typeface="+mj-lt"/>
                  </a:rPr>
                  <a:t>Length</a:t>
                </a:r>
                <a:r>
                  <a:rPr lang="fr-FR" sz="1400" dirty="0" smtClean="0">
                    <a:solidFill>
                      <a:schemeClr val="bg2"/>
                    </a:solidFill>
                    <a:latin typeface="+mj-lt"/>
                  </a:rPr>
                  <a:t> = 10)</a:t>
                </a:r>
                <a:endParaRPr lang="fr-FR" sz="14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835697" y="1794145"/>
                <a:ext cx="1565926" cy="30384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400" dirty="0" smtClean="0">
                    <a:latin typeface="+mj-lt"/>
                  </a:rPr>
                  <a:t>HEARTBLEED</a:t>
                </a:r>
                <a:endParaRPr lang="fr-FR" sz="1400" dirty="0">
                  <a:latin typeface="+mj-lt"/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1534371" y="1496081"/>
                <a:ext cx="2263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+mj-lt"/>
                  </a:rPr>
                  <a:t>TLS heartbeat Request</a:t>
                </a:r>
                <a:endParaRPr lang="fr-FR" sz="1400" dirty="0">
                  <a:latin typeface="+mj-lt"/>
                </a:endParaRPr>
              </a:p>
            </p:txBody>
          </p:sp>
          <p:sp>
            <p:nvSpPr>
              <p:cNvPr id="3" name="Décagone 2"/>
              <p:cNvSpPr/>
              <p:nvPr/>
            </p:nvSpPr>
            <p:spPr>
              <a:xfrm>
                <a:off x="1109549" y="1259941"/>
                <a:ext cx="504056" cy="472279"/>
              </a:xfrm>
              <a:prstGeom prst="decagon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/>
                <a:r>
                  <a:rPr lang="fr-FR" sz="2000" b="1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59822" y="1665882"/>
              <a:ext cx="250879" cy="303850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1079071" y="2595081"/>
            <a:ext cx="3317206" cy="1821898"/>
            <a:chOff x="1079071" y="2595081"/>
            <a:chExt cx="3317206" cy="1821898"/>
          </a:xfrm>
        </p:grpSpPr>
        <p:cxnSp>
          <p:nvCxnSpPr>
            <p:cNvPr id="18" name="Connecteur droit avec flèche 17"/>
            <p:cNvCxnSpPr/>
            <p:nvPr/>
          </p:nvCxnSpPr>
          <p:spPr>
            <a:xfrm flipH="1">
              <a:off x="1299933" y="3062406"/>
              <a:ext cx="309634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686559" y="2595081"/>
              <a:ext cx="2263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+mj-lt"/>
                </a:rPr>
                <a:t>TLS </a:t>
              </a:r>
              <a:r>
                <a:rPr lang="fr-FR" sz="1400" dirty="0" err="1" smtClean="0">
                  <a:latin typeface="+mj-lt"/>
                </a:rPr>
                <a:t>heartbeat</a:t>
              </a:r>
              <a:r>
                <a:rPr lang="fr-FR" sz="1400" dirty="0" smtClean="0">
                  <a:latin typeface="+mj-lt"/>
                </a:rPr>
                <a:t> </a:t>
              </a:r>
              <a:r>
                <a:rPr lang="fr-FR" sz="1400" dirty="0" err="1" smtClean="0">
                  <a:latin typeface="+mj-lt"/>
                </a:rPr>
                <a:t>Response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59" name="Décagone 58"/>
            <p:cNvSpPr/>
            <p:nvPr/>
          </p:nvSpPr>
          <p:spPr>
            <a:xfrm>
              <a:off x="1079071" y="3203632"/>
              <a:ext cx="504056" cy="472279"/>
            </a:xfrm>
            <a:prstGeom prst="decagon">
              <a:avLst/>
            </a:prstGeom>
            <a:solidFill>
              <a:schemeClr val="tx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  <a:latin typeface="+mj-lt"/>
                </a:rPr>
                <a:t>4</a:t>
              </a:r>
              <a:endParaRPr lang="fr-FR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17606" y="3191880"/>
              <a:ext cx="1565926" cy="91732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latin typeface="+mj-lt"/>
                </a:rPr>
                <a:t>&lt;</a:t>
              </a:r>
              <a:r>
                <a:rPr lang="fr-FR" sz="1200" dirty="0" err="1" smtClean="0">
                  <a:latin typeface="+mj-lt"/>
                </a:rPr>
                <a:t>garbage</a:t>
              </a:r>
              <a:r>
                <a:rPr lang="fr-FR" sz="1200" dirty="0" smtClean="0">
                  <a:latin typeface="+mj-lt"/>
                </a:rPr>
                <a:t>&gt;</a:t>
              </a:r>
              <a:br>
                <a:rPr lang="fr-FR" sz="1200" dirty="0" smtClean="0">
                  <a:latin typeface="+mj-lt"/>
                </a:rPr>
              </a:br>
              <a:r>
                <a:rPr lang="fr-FR" sz="1200" dirty="0" err="1" smtClean="0">
                  <a:latin typeface="+mj-lt"/>
                </a:rPr>
                <a:t>pass</a:t>
              </a:r>
              <a:r>
                <a:rPr lang="fr-FR" sz="1200" dirty="0" smtClean="0">
                  <a:latin typeface="+mj-lt"/>
                </a:rPr>
                <a:t>=secret</a:t>
              </a:r>
              <a:endParaRPr lang="fr-FR" sz="1200" dirty="0">
                <a:latin typeface="+mj-lt"/>
              </a:endParaRPr>
            </a:p>
            <a:p>
              <a:pPr algn="ctr"/>
              <a:r>
                <a:rPr lang="fr-FR" sz="1200" dirty="0" err="1">
                  <a:latin typeface="+mj-lt"/>
                </a:rPr>
                <a:t>username</a:t>
              </a:r>
              <a:r>
                <a:rPr lang="fr-FR" sz="1200" dirty="0">
                  <a:latin typeface="+mj-lt"/>
                </a:rPr>
                <a:t>=prof</a:t>
              </a:r>
            </a:p>
            <a:p>
              <a:pPr algn="ctr"/>
              <a:r>
                <a:rPr lang="fr-FR" sz="1200" dirty="0">
                  <a:latin typeface="+mj-lt"/>
                </a:rPr>
                <a:t>RSA-</a:t>
              </a:r>
              <a:r>
                <a:rPr lang="fr-FR" sz="1200" dirty="0" err="1">
                  <a:latin typeface="+mj-lt"/>
                </a:rPr>
                <a:t>PrivateKey</a:t>
              </a:r>
              <a:endParaRPr lang="fr-FR" sz="1200" dirty="0">
                <a:latin typeface="+mj-lt"/>
              </a:endParaRPr>
            </a:p>
            <a:p>
              <a:pPr algn="ctr"/>
              <a:endParaRPr lang="fr-FR" sz="1200" dirty="0">
                <a:latin typeface="+mj-lt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99960" y="4109202"/>
              <a:ext cx="21805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err="1">
                  <a:latin typeface="+mj-lt"/>
                </a:rPr>
                <a:t>Payload</a:t>
              </a:r>
              <a:r>
                <a:rPr lang="fr-FR" sz="1400" dirty="0">
                  <a:latin typeface="+mj-lt"/>
                </a:rPr>
                <a:t> </a:t>
              </a:r>
              <a:r>
                <a:rPr lang="fr-FR" sz="1400" dirty="0" err="1">
                  <a:latin typeface="+mj-lt"/>
                </a:rPr>
                <a:t>Length</a:t>
              </a:r>
              <a:r>
                <a:rPr lang="fr-FR" sz="1400" dirty="0">
                  <a:latin typeface="+mj-lt"/>
                </a:rPr>
                <a:t> = 16384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17606" y="2868127"/>
              <a:ext cx="1565926" cy="3038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400" dirty="0" smtClean="0">
                  <a:latin typeface="+mj-lt"/>
                </a:rPr>
                <a:t>HEARTBLEED</a:t>
              </a:r>
              <a:endParaRPr lang="fr-FR" sz="1400" dirty="0">
                <a:latin typeface="+mj-lt"/>
              </a:endParaRPr>
            </a:p>
          </p:txBody>
        </p:sp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40025" y="2902858"/>
              <a:ext cx="250879" cy="303850"/>
            </a:xfrm>
            <a:prstGeom prst="rect">
              <a:avLst/>
            </a:prstGeom>
          </p:spPr>
        </p:pic>
      </p:grpSp>
      <p:grpSp>
        <p:nvGrpSpPr>
          <p:cNvPr id="21" name="Groupe 20"/>
          <p:cNvGrpSpPr/>
          <p:nvPr/>
        </p:nvGrpSpPr>
        <p:grpSpPr>
          <a:xfrm>
            <a:off x="3203848" y="1029951"/>
            <a:ext cx="6011048" cy="2720243"/>
            <a:chOff x="3203848" y="1029951"/>
            <a:chExt cx="6011048" cy="2720243"/>
          </a:xfrm>
        </p:grpSpPr>
        <p:grpSp>
          <p:nvGrpSpPr>
            <p:cNvPr id="16" name="Groupe 15"/>
            <p:cNvGrpSpPr/>
            <p:nvPr/>
          </p:nvGrpSpPr>
          <p:grpSpPr>
            <a:xfrm>
              <a:off x="5183763" y="1029951"/>
              <a:ext cx="4031133" cy="2720243"/>
              <a:chOff x="5183763" y="1029951"/>
              <a:chExt cx="4031133" cy="2720243"/>
            </a:xfrm>
          </p:grpSpPr>
          <p:grpSp>
            <p:nvGrpSpPr>
              <p:cNvPr id="67" name="Groupe 66"/>
              <p:cNvGrpSpPr/>
              <p:nvPr/>
            </p:nvGrpSpPr>
            <p:grpSpPr>
              <a:xfrm>
                <a:off x="5183763" y="1849113"/>
                <a:ext cx="4031133" cy="1901081"/>
                <a:chOff x="5001854" y="2035399"/>
                <a:chExt cx="4031133" cy="1901081"/>
              </a:xfrm>
            </p:grpSpPr>
            <p:sp>
              <p:nvSpPr>
                <p:cNvPr id="54" name="Décagone 53"/>
                <p:cNvSpPr/>
                <p:nvPr/>
              </p:nvSpPr>
              <p:spPr>
                <a:xfrm>
                  <a:off x="5001854" y="3464201"/>
                  <a:ext cx="504056" cy="472279"/>
                </a:xfrm>
                <a:prstGeom prst="decagon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1"/>
                <a:lstStyle/>
                <a:p>
                  <a:pPr algn="ctr"/>
                  <a:r>
                    <a:rPr lang="fr-FR" sz="2000" b="1" dirty="0" smtClean="0">
                      <a:solidFill>
                        <a:schemeClr val="tx1"/>
                      </a:solidFill>
                      <a:latin typeface="+mj-lt"/>
                    </a:rPr>
                    <a:t>3</a:t>
                  </a:r>
                  <a:endParaRPr lang="fr-FR" sz="2000" b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196596" y="2035399"/>
                  <a:ext cx="1580159" cy="1112581"/>
                </a:xfrm>
                <a:prstGeom prst="rect">
                  <a:avLst/>
                </a:prstGeom>
                <a:noFill/>
                <a:ln w="444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021172" y="2781367"/>
                  <a:ext cx="1011815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b="1" dirty="0" err="1" smtClean="0">
                      <a:solidFill>
                        <a:srgbClr val="FF0000"/>
                      </a:solidFill>
                    </a:rPr>
                    <a:t>length</a:t>
                  </a:r>
                  <a:r>
                    <a:rPr lang="fr-FR" b="1" dirty="0" smtClean="0">
                      <a:solidFill>
                        <a:srgbClr val="FF0000"/>
                      </a:solidFill>
                    </a:rPr>
                    <a:t>=</a:t>
                  </a:r>
                </a:p>
                <a:p>
                  <a:pPr algn="ctr"/>
                  <a:r>
                    <a:rPr lang="fr-FR" b="1" dirty="0" smtClean="0">
                      <a:solidFill>
                        <a:srgbClr val="FF0000"/>
                      </a:solidFill>
                    </a:rPr>
                    <a:t>16384</a:t>
                  </a:r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" name="Forme libre 21"/>
                <p:cNvSpPr/>
                <p:nvPr/>
              </p:nvSpPr>
              <p:spPr>
                <a:xfrm>
                  <a:off x="5533901" y="3206338"/>
                  <a:ext cx="617517" cy="451262"/>
                </a:xfrm>
                <a:custGeom>
                  <a:avLst/>
                  <a:gdLst>
                    <a:gd name="connsiteX0" fmla="*/ 617517 w 617517"/>
                    <a:gd name="connsiteY0" fmla="*/ 0 h 451262"/>
                    <a:gd name="connsiteX1" fmla="*/ 249382 w 617517"/>
                    <a:gd name="connsiteY1" fmla="*/ 344384 h 451262"/>
                    <a:gd name="connsiteX2" fmla="*/ 0 w 617517"/>
                    <a:gd name="connsiteY2" fmla="*/ 451262 h 45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7517" h="451262">
                      <a:moveTo>
                        <a:pt x="617517" y="0"/>
                      </a:moveTo>
                      <a:cubicBezTo>
                        <a:pt x="484909" y="134587"/>
                        <a:pt x="352301" y="269174"/>
                        <a:pt x="249382" y="344384"/>
                      </a:cubicBezTo>
                      <a:cubicBezTo>
                        <a:pt x="146463" y="419594"/>
                        <a:pt x="73231" y="435428"/>
                        <a:pt x="0" y="451262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5" name="Éclair 4"/>
              <p:cNvSpPr/>
              <p:nvPr/>
            </p:nvSpPr>
            <p:spPr>
              <a:xfrm>
                <a:off x="7668288" y="1029951"/>
                <a:ext cx="722558" cy="1327055"/>
              </a:xfrm>
              <a:prstGeom prst="lightningBolt">
                <a:avLst/>
              </a:prstGeom>
              <a:solidFill>
                <a:srgbClr val="FF0000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</p:grpSp>
        <p:sp>
          <p:nvSpPr>
            <p:cNvPr id="20" name="Ellipse 19"/>
            <p:cNvSpPr/>
            <p:nvPr/>
          </p:nvSpPr>
          <p:spPr>
            <a:xfrm>
              <a:off x="3203848" y="1921518"/>
              <a:ext cx="936104" cy="296927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438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V1 Ginkgo4">
  <a:themeElements>
    <a:clrScheme name="">
      <a:dk1>
        <a:srgbClr val="000000"/>
      </a:dk1>
      <a:lt1>
        <a:srgbClr val="FFFFFF"/>
      </a:lt1>
      <a:dk2>
        <a:srgbClr val="FF6600"/>
      </a:dk2>
      <a:lt2>
        <a:srgbClr val="808080"/>
      </a:lt2>
      <a:accent1>
        <a:srgbClr val="7D7D7D"/>
      </a:accent1>
      <a:accent2>
        <a:srgbClr val="B3B3B3"/>
      </a:accent2>
      <a:accent3>
        <a:srgbClr val="FFFFFF"/>
      </a:accent3>
      <a:accent4>
        <a:srgbClr val="000000"/>
      </a:accent4>
      <a:accent5>
        <a:srgbClr val="BFBFBF"/>
      </a:accent5>
      <a:accent6>
        <a:srgbClr val="A2A2A2"/>
      </a:accent6>
      <a:hlink>
        <a:srgbClr val="F1AE20"/>
      </a:hlink>
      <a:folHlink>
        <a:srgbClr val="FF6600"/>
      </a:folHlink>
    </a:clrScheme>
    <a:fontScheme name="masque V1 Ginkgo4">
      <a:majorFont>
        <a:latin typeface="Helvetica 65 Medium"/>
        <a:ea typeface=""/>
        <a:cs typeface=""/>
      </a:majorFont>
      <a:minorFont>
        <a:latin typeface="Helvetica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 V1 Ginkgo4 1">
        <a:dk1>
          <a:srgbClr val="333333"/>
        </a:dk1>
        <a:lt1>
          <a:srgbClr val="FFFFFF"/>
        </a:lt1>
        <a:dk2>
          <a:srgbClr val="000000"/>
        </a:dk2>
        <a:lt2>
          <a:srgbClr val="FF6600"/>
        </a:lt2>
        <a:accent1>
          <a:srgbClr val="000000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V1 Ginkgo4 2">
        <a:dk1>
          <a:srgbClr val="000000"/>
        </a:dk1>
        <a:lt1>
          <a:srgbClr val="FFFFFF"/>
        </a:lt1>
        <a:dk2>
          <a:srgbClr val="FF6600"/>
        </a:dk2>
        <a:lt2>
          <a:srgbClr val="DDDDDD"/>
        </a:lt2>
        <a:accent1>
          <a:srgbClr val="0000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E7E7E7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</TotalTime>
  <Words>957</Words>
  <Application>Microsoft Office PowerPoint</Application>
  <PresentationFormat>Affichage à l'écran (4:3)</PresentationFormat>
  <Paragraphs>266</Paragraphs>
  <Slides>19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masque V1 Ginkgo4</vt:lpstr>
      <vt:lpstr>faille OpenSSL Heartbleed</vt:lpstr>
      <vt:lpstr>agenda</vt:lpstr>
      <vt:lpstr>quelques révisions</vt:lpstr>
      <vt:lpstr>phases d’une connexion SSL</vt:lpstr>
      <vt:lpstr>certificat SSL et pre-master</vt:lpstr>
      <vt:lpstr>messages TLS</vt:lpstr>
      <vt:lpstr>TLS Heartbeat Request/Response</vt:lpstr>
      <vt:lpstr>TLS heartbeat Request (non-Heartbleed)</vt:lpstr>
      <vt:lpstr>TLS heartbeat Request (Heartbleed)</vt:lpstr>
      <vt:lpstr>Heartbleed - test</vt:lpstr>
      <vt:lpstr>Heartbleed – conséquences &amp; impacts</vt:lpstr>
      <vt:lpstr>qui est concerné ?</vt:lpstr>
      <vt:lpstr>principes d’actions en réponse à HeartBleed</vt:lpstr>
      <vt:lpstr>conclusion</vt:lpstr>
      <vt:lpstr>Présentation PowerPoint</vt:lpstr>
      <vt:lpstr>des questions  ? </vt:lpstr>
      <vt:lpstr>clef privée compromise : c’est grave professeur ?</vt:lpstr>
      <vt:lpstr>PFS (Perfect Forward Secrecy)</vt:lpstr>
      <vt:lpstr>Présentation PowerPoint</vt:lpstr>
    </vt:vector>
  </TitlesOfParts>
  <Manager>jeanfrancois.audenard@orange.com</Manager>
  <Company>Orange Business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- JF AUDENARD - ARCSI Toulouse - Heartbleed - 13 Juin 2014</dc:title>
  <dc:subject>Orange - JF AUDENARD - ARCSI Toulouse - Heartbleed - 13 Juin 2014</dc:subject>
  <dc:creator>jeanfrancois.audenard@orange.com</dc:creator>
  <cp:keywords>ARCSI SSL CRYPTO</cp:keywords>
  <cp:lastModifiedBy>UJAG7231</cp:lastModifiedBy>
  <cp:revision>235</cp:revision>
  <dcterms:created xsi:type="dcterms:W3CDTF">2012-05-22T08:41:12Z</dcterms:created>
  <dcterms:modified xsi:type="dcterms:W3CDTF">2014-06-12T09:01:12Z</dcterms:modified>
</cp:coreProperties>
</file>